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28"/>
  </p:notesMasterIdLst>
  <p:handoutMasterIdLst>
    <p:handoutMasterId r:id="rId29"/>
  </p:handoutMasterIdLst>
  <p:sldIdLst>
    <p:sldId id="318" r:id="rId2"/>
    <p:sldId id="317" r:id="rId3"/>
    <p:sldId id="289" r:id="rId4"/>
    <p:sldId id="291" r:id="rId5"/>
    <p:sldId id="292" r:id="rId6"/>
    <p:sldId id="319" r:id="rId7"/>
    <p:sldId id="321" r:id="rId8"/>
    <p:sldId id="320" r:id="rId9"/>
    <p:sldId id="322" r:id="rId10"/>
    <p:sldId id="288" r:id="rId11"/>
    <p:sldId id="335" r:id="rId12"/>
    <p:sldId id="330" r:id="rId13"/>
    <p:sldId id="338" r:id="rId14"/>
    <p:sldId id="311" r:id="rId15"/>
    <p:sldId id="314" r:id="rId16"/>
    <p:sldId id="313" r:id="rId17"/>
    <p:sldId id="316" r:id="rId18"/>
    <p:sldId id="300" r:id="rId19"/>
    <p:sldId id="310" r:id="rId20"/>
    <p:sldId id="324" r:id="rId21"/>
    <p:sldId id="325" r:id="rId22"/>
    <p:sldId id="337" r:id="rId23"/>
    <p:sldId id="327" r:id="rId24"/>
    <p:sldId id="333" r:id="rId25"/>
    <p:sldId id="326" r:id="rId26"/>
    <p:sldId id="28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81229" autoAdjust="0"/>
  </p:normalViewPr>
  <p:slideViewPr>
    <p:cSldViewPr snapToGrid="0" snapToObjects="1">
      <p:cViewPr varScale="1">
        <p:scale>
          <a:sx n="59" d="100"/>
          <a:sy n="59" d="100"/>
        </p:scale>
        <p:origin x="-19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9FCF6F-EA47-7C4A-A242-4104D056678D}" type="datetimeFigureOut">
              <a:rPr lang="en-US" smtClean="0"/>
              <a:pPr/>
              <a:t>7/10/14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54A22F-2570-D741-9D8F-304DBCDC46C3}" type="slidenum">
              <a:rPr lang="en-US" smtClean="0"/>
              <a:pPr/>
              <a:t>‹#›</a:t>
            </a:fld>
            <a:endParaRPr lang="en-US"/>
          </a:p>
        </p:txBody>
      </p:sp>
    </p:spTree>
    <p:extLst>
      <p:ext uri="{BB962C8B-B14F-4D97-AF65-F5344CB8AC3E}">
        <p14:creationId xmlns:p14="http://schemas.microsoft.com/office/powerpoint/2010/main" val="385431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6800E-8950-47E4-90C7-2707BCBE0B3F}" type="datetimeFigureOut">
              <a:rPr lang="en-US" smtClean="0"/>
              <a:pPr/>
              <a:t>7/10/14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E11DD-D912-488B-B87A-87719A2A5D50}" type="slidenum">
              <a:rPr lang="en-US" smtClean="0"/>
              <a:pPr/>
              <a:t>‹#›</a:t>
            </a:fld>
            <a:endParaRPr lang="en-US"/>
          </a:p>
        </p:txBody>
      </p:sp>
    </p:spTree>
    <p:extLst>
      <p:ext uri="{BB962C8B-B14F-4D97-AF65-F5344CB8AC3E}">
        <p14:creationId xmlns:p14="http://schemas.microsoft.com/office/powerpoint/2010/main" val="292135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Most</a:t>
            </a:r>
            <a:r>
              <a:rPr lang="en-US" baseline="0" dirty="0" smtClean="0"/>
              <a:t> followed drug store/retailer on Twitter. Engaging content, VIP program… Omni Channel approach utilizing Parallel Persuasion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44F66B-7347-1440-A644-83FBA7452374}" type="slidenum">
              <a:rPr lang="en-US" smtClean="0"/>
              <a:t>10</a:t>
            </a:fld>
            <a:endParaRPr lang="en-US"/>
          </a:p>
        </p:txBody>
      </p:sp>
    </p:spTree>
    <p:extLst>
      <p:ext uri="{BB962C8B-B14F-4D97-AF65-F5344CB8AC3E}">
        <p14:creationId xmlns:p14="http://schemas.microsoft.com/office/powerpoint/2010/main" val="69306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Children playing with blocks</a:t>
            </a:r>
          </a:p>
          <a:p>
            <a:pPr algn="ctr"/>
            <a:r>
              <a:rPr lang="en-US" dirty="0" smtClean="0"/>
              <a:t>Digging to China</a:t>
            </a:r>
          </a:p>
          <a:p>
            <a:pPr algn="ctr"/>
            <a:endParaRPr lang="en-US" dirty="0"/>
          </a:p>
        </p:txBody>
      </p:sp>
      <p:sp>
        <p:nvSpPr>
          <p:cNvPr id="4" name="Slide Number Placeholder 3"/>
          <p:cNvSpPr>
            <a:spLocks noGrp="1"/>
          </p:cNvSpPr>
          <p:nvPr>
            <p:ph type="sldNum" sz="quarter" idx="10"/>
          </p:nvPr>
        </p:nvSpPr>
        <p:spPr/>
        <p:txBody>
          <a:bodyPr/>
          <a:lstStyle/>
          <a:p>
            <a:fld id="{464E11DD-D912-488B-B87A-87719A2A5D50}" type="slidenum">
              <a:rPr lang="en-US" smtClean="0"/>
              <a:pPr/>
              <a:t>20</a:t>
            </a:fld>
            <a:endParaRPr lang="en-US"/>
          </a:p>
        </p:txBody>
      </p:sp>
    </p:spTree>
    <p:extLst>
      <p:ext uri="{BB962C8B-B14F-4D97-AF65-F5344CB8AC3E}">
        <p14:creationId xmlns:p14="http://schemas.microsoft.com/office/powerpoint/2010/main" val="13579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smtClean="0">
                <a:latin typeface="Gill Sans Light"/>
                <a:cs typeface="Gill Sans Light"/>
              </a:rPr>
              <a:t>Creating Trust leads to Loyalty and… </a:t>
            </a:r>
          </a:p>
          <a:p>
            <a:pPr algn="ctr"/>
            <a:r>
              <a:rPr lang="en-US" sz="1200" dirty="0" smtClean="0">
                <a:latin typeface="Gill Sans Light"/>
                <a:cs typeface="Gill Sans Light"/>
              </a:rPr>
              <a:t>Customers spend more money, and you’ll be more profitable.</a:t>
            </a:r>
          </a:p>
          <a:p>
            <a:pPr algn="ctr"/>
            <a:r>
              <a:rPr lang="en-US" sz="1200" dirty="0" smtClean="0">
                <a:latin typeface="Gill Sans Light"/>
                <a:cs typeface="Gill Sans Light"/>
              </a:rPr>
              <a:t>This is</a:t>
            </a:r>
            <a:r>
              <a:rPr lang="en-US" sz="1200" baseline="0" dirty="0" smtClean="0">
                <a:latin typeface="Gill Sans Light"/>
                <a:cs typeface="Gill Sans Light"/>
              </a:rPr>
              <a:t> not rocket science folks!</a:t>
            </a:r>
            <a:endParaRPr lang="en-US" sz="1200" dirty="0" smtClean="0">
              <a:latin typeface="Gill Sans Light"/>
              <a:cs typeface="Gill Sans Light"/>
            </a:endParaRPr>
          </a:p>
          <a:p>
            <a:endParaRPr lang="en-US" dirty="0"/>
          </a:p>
        </p:txBody>
      </p:sp>
      <p:sp>
        <p:nvSpPr>
          <p:cNvPr id="4" name="Slide Number Placeholder 3"/>
          <p:cNvSpPr>
            <a:spLocks noGrp="1"/>
          </p:cNvSpPr>
          <p:nvPr>
            <p:ph type="sldNum" sz="quarter" idx="10"/>
          </p:nvPr>
        </p:nvSpPr>
        <p:spPr/>
        <p:txBody>
          <a:bodyPr/>
          <a:lstStyle/>
          <a:p>
            <a:fld id="{464E11DD-D912-488B-B87A-87719A2A5D50}" type="slidenum">
              <a:rPr lang="en-US" smtClean="0"/>
              <a:pPr/>
              <a:t>21</a:t>
            </a:fld>
            <a:endParaRPr lang="en-US"/>
          </a:p>
        </p:txBody>
      </p:sp>
    </p:spTree>
    <p:extLst>
      <p:ext uri="{BB962C8B-B14F-4D97-AF65-F5344CB8AC3E}">
        <p14:creationId xmlns:p14="http://schemas.microsoft.com/office/powerpoint/2010/main" val="256947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ctr" defTabSz="914400"/>
            <a:r>
              <a:rPr lang="en-US" sz="1200" dirty="0" smtClean="0">
                <a:solidFill>
                  <a:srgbClr val="000000"/>
                </a:solidFill>
                <a:latin typeface="Gill Sans Light"/>
                <a:cs typeface="Gill Sans Light"/>
              </a:rPr>
              <a:t>Awareness = Revenues </a:t>
            </a:r>
          </a:p>
          <a:p>
            <a:pPr marL="342900" indent="-342900" algn="ctr" defTabSz="914400"/>
            <a:r>
              <a:rPr lang="en-US" sz="1200" dirty="0" smtClean="0">
                <a:solidFill>
                  <a:srgbClr val="000000"/>
                </a:solidFill>
                <a:latin typeface="Gill Sans Light"/>
                <a:cs typeface="Gill Sans Light"/>
              </a:rPr>
              <a:t>Differentiators = Margins </a:t>
            </a:r>
          </a:p>
          <a:p>
            <a:pPr marL="342900" indent="-342900" algn="ctr" defTabSz="914400"/>
            <a:r>
              <a:rPr lang="en-US" sz="1200" dirty="0" smtClean="0">
                <a:solidFill>
                  <a:srgbClr val="000000"/>
                </a:solidFill>
                <a:latin typeface="Gill Sans Light"/>
                <a:cs typeface="Gill Sans Light"/>
              </a:rPr>
              <a:t>Authenticity = Loyalty/Advocacy</a:t>
            </a:r>
          </a:p>
          <a:p>
            <a:pPr marL="342900" indent="-342900" algn="ctr" defTabSz="914400"/>
            <a:endParaRPr lang="en-US" sz="1200" dirty="0" smtClean="0">
              <a:solidFill>
                <a:srgbClr val="000000"/>
              </a:solidFill>
              <a:latin typeface="Gill Sans Light"/>
              <a:cs typeface="Gill Sans Light"/>
            </a:endParaRPr>
          </a:p>
          <a:p>
            <a:pPr marL="342900" indent="-342900" algn="ctr" defTabSz="914400"/>
            <a:r>
              <a:rPr lang="en-US" sz="1100" dirty="0" smtClean="0">
                <a:solidFill>
                  <a:srgbClr val="000000"/>
                </a:solidFill>
                <a:latin typeface="Gill Sans Light"/>
                <a:cs typeface="Gill Sans Light"/>
              </a:rPr>
              <a:t>All Measurable AND = Increased Sales/Profits.</a:t>
            </a:r>
          </a:p>
          <a:p>
            <a:endParaRPr lang="en-US" dirty="0"/>
          </a:p>
        </p:txBody>
      </p:sp>
      <p:sp>
        <p:nvSpPr>
          <p:cNvPr id="4" name="Slide Number Placeholder 3"/>
          <p:cNvSpPr>
            <a:spLocks noGrp="1"/>
          </p:cNvSpPr>
          <p:nvPr>
            <p:ph type="sldNum" sz="quarter" idx="10"/>
          </p:nvPr>
        </p:nvSpPr>
        <p:spPr/>
        <p:txBody>
          <a:bodyPr/>
          <a:lstStyle/>
          <a:p>
            <a:fld id="{464E11DD-D912-488B-B87A-87719A2A5D50}" type="slidenum">
              <a:rPr lang="en-US" smtClean="0"/>
              <a:pPr/>
              <a:t>22</a:t>
            </a:fld>
            <a:endParaRPr lang="en-US"/>
          </a:p>
        </p:txBody>
      </p:sp>
    </p:spTree>
    <p:extLst>
      <p:ext uri="{BB962C8B-B14F-4D97-AF65-F5344CB8AC3E}">
        <p14:creationId xmlns:p14="http://schemas.microsoft.com/office/powerpoint/2010/main" val="2017919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Gill Sans Light"/>
                <a:cs typeface="Gill Sans Light"/>
              </a:rPr>
              <a:t>Likely to be noticed especially as being uncommon or extraordinary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Gill Sans Light"/>
              <a:cs typeface="Gill Sans Ligh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Gill Sans Light"/>
                <a:cs typeface="Gill Sans Light"/>
              </a:rPr>
              <a:t>A brand will become critically valuable to consumers &amp; employees if they invest their own time &amp; resources in it.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Gill Sans Light"/>
              <a:cs typeface="Gill Sans Light"/>
            </a:endParaRPr>
          </a:p>
          <a:p>
            <a:pPr algn="ctr"/>
            <a:endParaRPr lang="en-US" dirty="0"/>
          </a:p>
        </p:txBody>
      </p:sp>
      <p:sp>
        <p:nvSpPr>
          <p:cNvPr id="4" name="Slide Number Placeholder 3"/>
          <p:cNvSpPr>
            <a:spLocks noGrp="1"/>
          </p:cNvSpPr>
          <p:nvPr>
            <p:ph type="sldNum" sz="quarter" idx="10"/>
          </p:nvPr>
        </p:nvSpPr>
        <p:spPr/>
        <p:txBody>
          <a:bodyPr/>
          <a:lstStyle/>
          <a:p>
            <a:fld id="{6444F66B-7347-1440-A644-83FBA7452374}" type="slidenum">
              <a:rPr lang="en-US" smtClean="0"/>
              <a:t>23</a:t>
            </a:fld>
            <a:endParaRPr lang="en-US"/>
          </a:p>
        </p:txBody>
      </p:sp>
    </p:spTree>
    <p:extLst>
      <p:ext uri="{BB962C8B-B14F-4D97-AF65-F5344CB8AC3E}">
        <p14:creationId xmlns:p14="http://schemas.microsoft.com/office/powerpoint/2010/main" val="385923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iPhone</a:t>
            </a:r>
            <a:r>
              <a:rPr lang="en-US" baseline="0" dirty="0" smtClean="0"/>
              <a:t> – PICK UP THE PHONE</a:t>
            </a:r>
            <a:endParaRPr lang="en-US" dirty="0" smtClean="0"/>
          </a:p>
          <a:p>
            <a:endParaRPr lang="en-US" dirty="0"/>
          </a:p>
        </p:txBody>
      </p:sp>
      <p:sp>
        <p:nvSpPr>
          <p:cNvPr id="4" name="Slide Number Placeholder 3"/>
          <p:cNvSpPr>
            <a:spLocks noGrp="1"/>
          </p:cNvSpPr>
          <p:nvPr>
            <p:ph type="sldNum" sz="quarter" idx="10"/>
          </p:nvPr>
        </p:nvSpPr>
        <p:spPr/>
        <p:txBody>
          <a:bodyPr/>
          <a:lstStyle/>
          <a:p>
            <a:fld id="{6444F66B-7347-1440-A644-83FBA7452374}" type="slidenum">
              <a:rPr lang="en-US" smtClean="0"/>
              <a:t>24</a:t>
            </a:fld>
            <a:endParaRPr lang="en-US"/>
          </a:p>
        </p:txBody>
      </p:sp>
    </p:spTree>
    <p:extLst>
      <p:ext uri="{BB962C8B-B14F-4D97-AF65-F5344CB8AC3E}">
        <p14:creationId xmlns:p14="http://schemas.microsoft.com/office/powerpoint/2010/main" val="3859235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Leave</a:t>
            </a:r>
            <a:r>
              <a:rPr lang="en-US" baseline="0" dirty="0" smtClean="0"/>
              <a:t> you with one more thought - Skipping</a:t>
            </a:r>
            <a:endParaRPr lang="en-US" dirty="0" smtClean="0"/>
          </a:p>
          <a:p>
            <a:endParaRPr lang="en-US" dirty="0"/>
          </a:p>
        </p:txBody>
      </p:sp>
      <p:sp>
        <p:nvSpPr>
          <p:cNvPr id="4" name="Slide Number Placeholder 3"/>
          <p:cNvSpPr>
            <a:spLocks noGrp="1"/>
          </p:cNvSpPr>
          <p:nvPr>
            <p:ph type="sldNum" sz="quarter" idx="10"/>
          </p:nvPr>
        </p:nvSpPr>
        <p:spPr/>
        <p:txBody>
          <a:bodyPr/>
          <a:lstStyle/>
          <a:p>
            <a:fld id="{464E11DD-D912-488B-B87A-87719A2A5D50}" type="slidenum">
              <a:rPr lang="en-US" smtClean="0"/>
              <a:pPr/>
              <a:t>25</a:t>
            </a:fld>
            <a:endParaRPr lang="en-US"/>
          </a:p>
        </p:txBody>
      </p:sp>
    </p:spTree>
    <p:extLst>
      <p:ext uri="{BB962C8B-B14F-4D97-AF65-F5344CB8AC3E}">
        <p14:creationId xmlns:p14="http://schemas.microsoft.com/office/powerpoint/2010/main" val="80143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44F66B-7347-1440-A644-83FBA7452374}" type="slidenum">
              <a:rPr lang="en-US" smtClean="0"/>
              <a:t>11</a:t>
            </a:fld>
            <a:endParaRPr lang="en-US"/>
          </a:p>
        </p:txBody>
      </p:sp>
    </p:spTree>
    <p:extLst>
      <p:ext uri="{BB962C8B-B14F-4D97-AF65-F5344CB8AC3E}">
        <p14:creationId xmlns:p14="http://schemas.microsoft.com/office/powerpoint/2010/main" val="385923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44F66B-7347-1440-A644-83FBA7452374}" type="slidenum">
              <a:rPr lang="en-US" smtClean="0"/>
              <a:t>12</a:t>
            </a:fld>
            <a:endParaRPr lang="en-US"/>
          </a:p>
        </p:txBody>
      </p:sp>
    </p:spTree>
    <p:extLst>
      <p:ext uri="{BB962C8B-B14F-4D97-AF65-F5344CB8AC3E}">
        <p14:creationId xmlns:p14="http://schemas.microsoft.com/office/powerpoint/2010/main" val="385923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Gill Sans Light"/>
                <a:cs typeface="Gill Sans Light"/>
              </a:rPr>
              <a:t>and you are not even bothering to go there</a:t>
            </a:r>
            <a:r>
              <a:rPr lang="en-US" sz="1200" baseline="0" dirty="0" smtClean="0">
                <a:latin typeface="Gill Sans Light"/>
                <a:cs typeface="Gill Sans Light"/>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444F66B-7347-1440-A644-83FBA7452374}" type="slidenum">
              <a:rPr lang="en-US" smtClean="0"/>
              <a:t>13</a:t>
            </a:fld>
            <a:endParaRPr lang="en-US"/>
          </a:p>
        </p:txBody>
      </p:sp>
    </p:spTree>
    <p:extLst>
      <p:ext uri="{BB962C8B-B14F-4D97-AF65-F5344CB8AC3E}">
        <p14:creationId xmlns:p14="http://schemas.microsoft.com/office/powerpoint/2010/main" val="385923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lgn="ctr" eaLnBrk="1" hangingPunct="1">
              <a:lnSpc>
                <a:spcPct val="95000"/>
              </a:lnSpc>
              <a:spcBef>
                <a:spcPct val="0"/>
              </a:spcBef>
              <a:buFont typeface="Arial"/>
              <a:buChar char="•"/>
              <a:defRPr/>
            </a:pPr>
            <a:r>
              <a:rPr lang="en-US" sz="3600" dirty="0" smtClean="0">
                <a:latin typeface="Gill Sans Light"/>
                <a:cs typeface="Gill Sans Light"/>
                <a:sym typeface="Bell MT" charset="0"/>
              </a:rPr>
              <a:t>Participate</a:t>
            </a:r>
            <a:endParaRPr lang="en-US" sz="3600" dirty="0" smtClean="0">
              <a:latin typeface="Gill Sans Light"/>
              <a:ea typeface="ヒラギノ明朝 ProN W3" charset="0"/>
              <a:cs typeface="Gill Sans Light"/>
              <a:sym typeface="Bell MT" charset="0"/>
            </a:endParaRPr>
          </a:p>
          <a:p>
            <a:pPr lvl="1" algn="ctr" eaLnBrk="1" hangingPunct="1">
              <a:lnSpc>
                <a:spcPct val="95000"/>
              </a:lnSpc>
              <a:spcBef>
                <a:spcPts val="500"/>
              </a:spcBef>
              <a:buFont typeface="Arial"/>
              <a:buChar char="•"/>
              <a:defRPr/>
            </a:pPr>
            <a:r>
              <a:rPr lang="en-US" sz="3600" dirty="0" smtClean="0">
                <a:latin typeface="Gill Sans Light"/>
                <a:cs typeface="Gill Sans Light"/>
                <a:sym typeface="Bell MT" charset="0"/>
              </a:rPr>
              <a:t>Experiment</a:t>
            </a:r>
            <a:endParaRPr lang="en-US" sz="3600" dirty="0" smtClean="0">
              <a:latin typeface="Gill Sans Light"/>
              <a:ea typeface="ヒラギノ明朝 ProN W3" charset="0"/>
              <a:cs typeface="Gill Sans Light"/>
              <a:sym typeface="Bell MT" charset="0"/>
            </a:endParaRPr>
          </a:p>
          <a:p>
            <a:pPr lvl="1" algn="ctr" eaLnBrk="1" hangingPunct="1">
              <a:lnSpc>
                <a:spcPct val="95000"/>
              </a:lnSpc>
              <a:spcBef>
                <a:spcPts val="500"/>
              </a:spcBef>
              <a:buFont typeface="Arial"/>
              <a:buChar char="•"/>
              <a:defRPr/>
            </a:pPr>
            <a:r>
              <a:rPr lang="en-US" sz="3600" dirty="0" smtClean="0">
                <a:latin typeface="Gill Sans Light"/>
                <a:cs typeface="Gill Sans Light"/>
                <a:sym typeface="Bell MT" charset="0"/>
              </a:rPr>
              <a:t>Engage and build relationships with key advocates (and detractors) </a:t>
            </a:r>
            <a:endParaRPr lang="en-US" sz="3600" dirty="0" smtClean="0">
              <a:latin typeface="Gill Sans Light"/>
              <a:ea typeface="ヒラギノ明朝 ProN W3" charset="0"/>
              <a:cs typeface="Gill Sans Light"/>
              <a:sym typeface="Bell MT" charset="0"/>
            </a:endParaRPr>
          </a:p>
          <a:p>
            <a:pPr lvl="1" algn="ctr" eaLnBrk="1" hangingPunct="1">
              <a:lnSpc>
                <a:spcPct val="95000"/>
              </a:lnSpc>
              <a:spcBef>
                <a:spcPts val="500"/>
              </a:spcBef>
              <a:buFont typeface="Arial"/>
              <a:buChar char="•"/>
              <a:defRPr/>
            </a:pPr>
            <a:r>
              <a:rPr lang="en-US" sz="3600" dirty="0" smtClean="0">
                <a:latin typeface="Gill Sans Light"/>
                <a:cs typeface="Gill Sans Light"/>
                <a:sym typeface="Bell MT" charset="0"/>
              </a:rPr>
              <a:t>Measure things that matter</a:t>
            </a:r>
            <a:endParaRPr lang="en-US" sz="3600" dirty="0" smtClean="0">
              <a:latin typeface="Gill Sans Light"/>
              <a:ea typeface="ヒラギノ明朝 ProN W3" charset="0"/>
              <a:cs typeface="Gill Sans Light"/>
              <a:sym typeface="Bell MT" charset="0"/>
            </a:endParaRPr>
          </a:p>
          <a:p>
            <a:pPr lvl="1" algn="ctr" eaLnBrk="1" hangingPunct="1">
              <a:lnSpc>
                <a:spcPct val="95000"/>
              </a:lnSpc>
              <a:spcBef>
                <a:spcPts val="500"/>
              </a:spcBef>
              <a:buFont typeface="Arial"/>
              <a:buChar char="•"/>
              <a:defRPr/>
            </a:pPr>
            <a:r>
              <a:rPr lang="en-US" sz="3600" dirty="0" smtClean="0">
                <a:latin typeface="Gill Sans Light"/>
                <a:cs typeface="Gill Sans Light"/>
                <a:sym typeface="Bell MT" charset="0"/>
              </a:rPr>
              <a:t>Have some fun!</a:t>
            </a:r>
            <a:endParaRPr lang="en-US" sz="3600" dirty="0" smtClean="0">
              <a:latin typeface="Gill Sans Light"/>
              <a:ea typeface="ヒラギノ明朝 ProN W3" charset="0"/>
              <a:cs typeface="Gill Sans Light"/>
              <a:sym typeface="Bell MT" charset="0"/>
            </a:endParaRPr>
          </a:p>
          <a:p>
            <a:pPr algn="ctr"/>
            <a:endParaRPr lang="en-US" dirty="0" smtClean="0"/>
          </a:p>
          <a:p>
            <a:pPr algn="ctr"/>
            <a:endParaRPr lang="en-US" dirty="0" smtClean="0"/>
          </a:p>
        </p:txBody>
      </p:sp>
      <p:sp>
        <p:nvSpPr>
          <p:cNvPr id="4" name="Slide Number Placeholder 3"/>
          <p:cNvSpPr>
            <a:spLocks noGrp="1"/>
          </p:cNvSpPr>
          <p:nvPr>
            <p:ph type="sldNum" sz="quarter" idx="10"/>
          </p:nvPr>
        </p:nvSpPr>
        <p:spPr/>
        <p:txBody>
          <a:bodyPr/>
          <a:lstStyle/>
          <a:p>
            <a:fld id="{464E11DD-D912-488B-B87A-87719A2A5D50}" type="slidenum">
              <a:rPr lang="en-US" smtClean="0"/>
              <a:pPr/>
              <a:t>15</a:t>
            </a:fld>
            <a:endParaRPr lang="en-US"/>
          </a:p>
        </p:txBody>
      </p:sp>
    </p:spTree>
    <p:extLst>
      <p:ext uri="{BB962C8B-B14F-4D97-AF65-F5344CB8AC3E}">
        <p14:creationId xmlns:p14="http://schemas.microsoft.com/office/powerpoint/2010/main" val="297613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More</a:t>
            </a:r>
            <a:r>
              <a:rPr lang="en-US" baseline="0" dirty="0" smtClean="0"/>
              <a:t> Facilitation… Less Fabrication</a:t>
            </a:r>
            <a:endParaRPr lang="en-US" dirty="0"/>
          </a:p>
        </p:txBody>
      </p:sp>
      <p:sp>
        <p:nvSpPr>
          <p:cNvPr id="4" name="Slide Number Placeholder 3"/>
          <p:cNvSpPr>
            <a:spLocks noGrp="1"/>
          </p:cNvSpPr>
          <p:nvPr>
            <p:ph type="sldNum" sz="quarter" idx="10"/>
          </p:nvPr>
        </p:nvSpPr>
        <p:spPr/>
        <p:txBody>
          <a:bodyPr/>
          <a:lstStyle/>
          <a:p>
            <a:fld id="{464E11DD-D912-488B-B87A-87719A2A5D50}" type="slidenum">
              <a:rPr lang="en-US" smtClean="0"/>
              <a:pPr/>
              <a:t>16</a:t>
            </a:fld>
            <a:endParaRPr lang="en-US"/>
          </a:p>
        </p:txBody>
      </p:sp>
    </p:spTree>
    <p:extLst>
      <p:ext uri="{BB962C8B-B14F-4D97-AF65-F5344CB8AC3E}">
        <p14:creationId xmlns:p14="http://schemas.microsoft.com/office/powerpoint/2010/main" val="357633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4E11DD-D912-488B-B87A-87719A2A5D50}" type="slidenum">
              <a:rPr lang="en-US" smtClean="0"/>
              <a:pPr/>
              <a:t>17</a:t>
            </a:fld>
            <a:endParaRPr lang="en-US"/>
          </a:p>
        </p:txBody>
      </p:sp>
    </p:spTree>
    <p:extLst>
      <p:ext uri="{BB962C8B-B14F-4D97-AF65-F5344CB8AC3E}">
        <p14:creationId xmlns:p14="http://schemas.microsoft.com/office/powerpoint/2010/main" val="56467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smtClean="0"/>
              <a:t>Boys</a:t>
            </a:r>
            <a:r>
              <a:rPr lang="en-US" baseline="0" dirty="0" smtClean="0"/>
              <a:t> and Colors</a:t>
            </a:r>
          </a:p>
          <a:p>
            <a:pPr algn="ctr"/>
            <a:r>
              <a:rPr lang="en-US" baseline="0" dirty="0" smtClean="0"/>
              <a:t>On the beach in </a:t>
            </a:r>
            <a:r>
              <a:rPr lang="en-US" baseline="0" dirty="0" err="1" smtClean="0"/>
              <a:t>Ixtapa</a:t>
            </a:r>
            <a:endParaRPr lang="en-US" dirty="0" smtClean="0"/>
          </a:p>
          <a:p>
            <a:endParaRPr lang="en-US" dirty="0"/>
          </a:p>
        </p:txBody>
      </p:sp>
      <p:sp>
        <p:nvSpPr>
          <p:cNvPr id="4" name="Slide Number Placeholder 3"/>
          <p:cNvSpPr>
            <a:spLocks noGrp="1"/>
          </p:cNvSpPr>
          <p:nvPr>
            <p:ph type="sldNum" sz="quarter" idx="10"/>
          </p:nvPr>
        </p:nvSpPr>
        <p:spPr/>
        <p:txBody>
          <a:bodyPr/>
          <a:lstStyle/>
          <a:p>
            <a:fld id="{464E11DD-D912-488B-B87A-87719A2A5D50}"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Gill Sans Light"/>
                <a:cs typeface="Gill Sans Light"/>
              </a:rPr>
              <a:t>If we let fear get in the way, we trade innovation for stagnation… genius for mediocrity … adventure for boredom.  Which sounds better to you?</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Gill Sans Light"/>
              <a:cs typeface="Gill Sans Light"/>
            </a:endParaRPr>
          </a:p>
          <a:p>
            <a:pPr algn="ctr"/>
            <a:r>
              <a:rPr lang="en-US" sz="1200" dirty="0" smtClean="0">
                <a:latin typeface="Gill Sans Light"/>
                <a:cs typeface="Gill Sans Light"/>
              </a:rPr>
              <a:t>Fear of change and Fear of hard work.</a:t>
            </a:r>
          </a:p>
          <a:p>
            <a:pPr algn="ctr"/>
            <a:r>
              <a:rPr lang="en-US" sz="1200" dirty="0" smtClean="0">
                <a:latin typeface="Gill Sans Light"/>
                <a:cs typeface="Gill Sans Light"/>
              </a:rPr>
              <a:t>We are a lock-and-load society.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Gill Sans Light"/>
              <a:cs typeface="Gill Sans Light"/>
            </a:endParaRPr>
          </a:p>
          <a:p>
            <a:endParaRPr lang="en-US" dirty="0"/>
          </a:p>
        </p:txBody>
      </p:sp>
      <p:sp>
        <p:nvSpPr>
          <p:cNvPr id="4" name="Slide Number Placeholder 3"/>
          <p:cNvSpPr>
            <a:spLocks noGrp="1"/>
          </p:cNvSpPr>
          <p:nvPr>
            <p:ph type="sldNum" sz="quarter" idx="10"/>
          </p:nvPr>
        </p:nvSpPr>
        <p:spPr/>
        <p:txBody>
          <a:bodyPr/>
          <a:lstStyle/>
          <a:p>
            <a:fld id="{464E11DD-D912-488B-B87A-87719A2A5D50}" type="slidenum">
              <a:rPr lang="en-US" smtClean="0"/>
              <a:pPr/>
              <a:t>19</a:t>
            </a:fld>
            <a:endParaRPr lang="en-US"/>
          </a:p>
        </p:txBody>
      </p:sp>
    </p:spTree>
    <p:extLst>
      <p:ext uri="{BB962C8B-B14F-4D97-AF65-F5344CB8AC3E}">
        <p14:creationId xmlns:p14="http://schemas.microsoft.com/office/powerpoint/2010/main" val="68987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EBFA11-1CC4-1E40-8CB2-DED52978C3C9}" type="datetimeFigureOut">
              <a:rPr lang="en-US" smtClean="0"/>
              <a:pPr/>
              <a:t>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220985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FA11-1CC4-1E40-8CB2-DED52978C3C9}" type="datetimeFigureOut">
              <a:rPr lang="en-US" smtClean="0"/>
              <a:pPr/>
              <a:t>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275085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FA11-1CC4-1E40-8CB2-DED52978C3C9}" type="datetimeFigureOut">
              <a:rPr lang="en-US" smtClean="0"/>
              <a:pPr/>
              <a:t>7/10/14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117770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pic>
        <p:nvPicPr>
          <p:cNvPr id="5" name="Picture 4" descr="Ted-LOGO-retu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9615" y="5452611"/>
            <a:ext cx="1478405" cy="1478405"/>
          </a:xfrm>
          <a:prstGeom prst="rect">
            <a:avLst/>
          </a:prstGeom>
        </p:spPr>
      </p:pic>
    </p:spTree>
    <p:extLst>
      <p:ext uri="{BB962C8B-B14F-4D97-AF65-F5344CB8AC3E}">
        <p14:creationId xmlns:p14="http://schemas.microsoft.com/office/powerpoint/2010/main" val="3376811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descr="Ted-LOGO-retu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9615" y="5452611"/>
            <a:ext cx="1478405" cy="1478405"/>
          </a:xfrm>
          <a:prstGeom prst="rect">
            <a:avLst/>
          </a:prstGeom>
        </p:spPr>
      </p:pic>
    </p:spTree>
    <p:extLst>
      <p:ext uri="{BB962C8B-B14F-4D97-AF65-F5344CB8AC3E}">
        <p14:creationId xmlns:p14="http://schemas.microsoft.com/office/powerpoint/2010/main" val="106041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3" descr="Ted-LOGO-retu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9615" y="5452611"/>
            <a:ext cx="1478405" cy="1478405"/>
          </a:xfrm>
          <a:prstGeom prst="rect">
            <a:avLst/>
          </a:prstGeom>
        </p:spPr>
      </p:pic>
    </p:spTree>
    <p:extLst>
      <p:ext uri="{BB962C8B-B14F-4D97-AF65-F5344CB8AC3E}">
        <p14:creationId xmlns:p14="http://schemas.microsoft.com/office/powerpoint/2010/main" val="2745260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21926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142940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3290671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3964193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354677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BFA11-1CC4-1E40-8CB2-DED52978C3C9}" type="datetimeFigureOut">
              <a:rPr lang="en-US" smtClean="0"/>
              <a:pPr/>
              <a:t>7/10/14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1204352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2439597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3406735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3509959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1405303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3272395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1981290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0" name="Text Placeholder 2"/>
          <p:cNvSpPr>
            <a:spLocks noGrp="1"/>
          </p:cNvSpPr>
          <p:nvPr>
            <p:ph type="body" sz="quarter" idx="12" hasCustomPrompt="1"/>
          </p:nvPr>
        </p:nvSpPr>
        <p:spPr>
          <a:xfrm>
            <a:off x="457203" y="4991100"/>
            <a:ext cx="8305797" cy="10795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chemeClr val="bg1"/>
                </a:solidFill>
                <a:latin typeface="Helvetic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 body text body text body text body text body text body text body text body text body text body text body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22" name="Picture Placeholder 6"/>
          <p:cNvSpPr>
            <a:spLocks noGrp="1"/>
          </p:cNvSpPr>
          <p:nvPr>
            <p:ph type="pic" sz="quarter" idx="14"/>
          </p:nvPr>
        </p:nvSpPr>
        <p:spPr>
          <a:xfrm>
            <a:off x="457202" y="2044700"/>
            <a:ext cx="8305798" cy="2806700"/>
          </a:xfrm>
          <a:prstGeom prst="rect">
            <a:avLst/>
          </a:prstGeom>
          <a:ln w="38100" cmpd="sng">
            <a:solidFill>
              <a:srgbClr val="898989"/>
            </a:solidFill>
          </a:ln>
        </p:spPr>
        <p:txBody>
          <a:bodyPr vert="horz"/>
          <a:lstStyle/>
          <a:p>
            <a:endParaRPr lang="en-US"/>
          </a:p>
        </p:txBody>
      </p:sp>
      <p:sp>
        <p:nvSpPr>
          <p:cNvPr id="9" name="Text Placeholder 5"/>
          <p:cNvSpPr>
            <a:spLocks noGrp="1"/>
          </p:cNvSpPr>
          <p:nvPr>
            <p:ph type="body" sz="quarter" idx="16" hasCustomPrompt="1"/>
          </p:nvPr>
        </p:nvSpPr>
        <p:spPr>
          <a:xfrm>
            <a:off x="247770" y="-558800"/>
            <a:ext cx="9181860" cy="304800"/>
          </a:xfrm>
          <a:prstGeom prst="rect">
            <a:avLst/>
          </a:prstGeom>
        </p:spPr>
        <p:txBody>
          <a:bodyPr vert="horz"/>
          <a:lstStyle>
            <a:lvl1pPr marL="0" indent="0">
              <a:buNone/>
              <a:defRPr baseline="0"/>
            </a:lvl1pPr>
          </a:lstStyle>
          <a:p>
            <a:pPr lvl="0"/>
            <a:r>
              <a:rPr lang="en-US" dirty="0" smtClean="0"/>
              <a:t>use 3 </a:t>
            </a:r>
            <a:r>
              <a:rPr lang="en-US" dirty="0" err="1" smtClean="0"/>
              <a:t>px</a:t>
            </a:r>
            <a:r>
              <a:rPr lang="en-US" dirty="0" smtClean="0"/>
              <a:t> gray (R137, G137, B137) border all images</a:t>
            </a:r>
          </a:p>
        </p:txBody>
      </p:sp>
      <p:sp>
        <p:nvSpPr>
          <p:cNvPr id="12" name="Text Placeholder 2"/>
          <p:cNvSpPr>
            <a:spLocks noGrp="1"/>
          </p:cNvSpPr>
          <p:nvPr>
            <p:ph type="body" sz="quarter" idx="10" hasCustomPrompt="1"/>
          </p:nvPr>
        </p:nvSpPr>
        <p:spPr>
          <a:xfrm>
            <a:off x="457203" y="142875"/>
            <a:ext cx="6756397" cy="631825"/>
          </a:xfrm>
          <a:prstGeom prst="rect">
            <a:avLst/>
          </a:prstGeom>
        </p:spPr>
        <p:txBody>
          <a:bodyPr vert="horz"/>
          <a:lstStyle>
            <a:lvl1pPr marL="0" indent="0">
              <a:buNone/>
              <a:defRPr sz="3600" baseline="0">
                <a:solidFill>
                  <a:schemeClr val="bg1"/>
                </a:solidFill>
                <a:latin typeface="Helvetica Neue UltraLight"/>
              </a:defRPr>
            </a:lvl1pPr>
          </a:lstStyle>
          <a:p>
            <a:pPr lvl="0"/>
            <a:r>
              <a:rPr lang="en-US" dirty="0" smtClean="0"/>
              <a:t>Main Title</a:t>
            </a:r>
            <a:endParaRPr lang="en-US" dirty="0"/>
          </a:p>
        </p:txBody>
      </p:sp>
    </p:spTree>
    <p:extLst>
      <p:ext uri="{BB962C8B-B14F-4D97-AF65-F5344CB8AC3E}">
        <p14:creationId xmlns:p14="http://schemas.microsoft.com/office/powerpoint/2010/main" val="12038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BFA11-1CC4-1E40-8CB2-DED52978C3C9}" type="datetimeFigureOut">
              <a:rPr lang="en-US" smtClean="0"/>
              <a:pPr/>
              <a:t>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96988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EBFA11-1CC4-1E40-8CB2-DED52978C3C9}" type="datetimeFigureOut">
              <a:rPr lang="en-US" smtClean="0"/>
              <a:pPr/>
              <a:t>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61702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BFA11-1CC4-1E40-8CB2-DED52978C3C9}" type="datetimeFigureOut">
              <a:rPr lang="en-US" smtClean="0"/>
              <a:pPr/>
              <a:t>7/10/14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24520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EBFA11-1CC4-1E40-8CB2-DED52978C3C9}" type="datetimeFigureOut">
              <a:rPr lang="en-US" smtClean="0"/>
              <a:pPr/>
              <a:t>7/10/14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26599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BFA11-1CC4-1E40-8CB2-DED52978C3C9}" type="datetimeFigureOut">
              <a:rPr lang="en-US" smtClean="0"/>
              <a:pPr/>
              <a:t>7/10/14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255945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BFA11-1CC4-1E40-8CB2-DED52978C3C9}" type="datetimeFigureOut">
              <a:rPr lang="en-US" smtClean="0"/>
              <a:pPr/>
              <a:t>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278149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BFA11-1CC4-1E40-8CB2-DED52978C3C9}" type="datetimeFigureOut">
              <a:rPr lang="en-US" smtClean="0"/>
              <a:pPr/>
              <a:t>7/10/14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F53F3E-603E-3042-B402-A0C293D9E735}" type="slidenum">
              <a:rPr lang="en-US" smtClean="0"/>
              <a:pPr/>
              <a:t>‹#›</a:t>
            </a:fld>
            <a:endParaRPr lang="en-US"/>
          </a:p>
        </p:txBody>
      </p:sp>
    </p:spTree>
    <p:extLst>
      <p:ext uri="{BB962C8B-B14F-4D97-AF65-F5344CB8AC3E}">
        <p14:creationId xmlns:p14="http://schemas.microsoft.com/office/powerpoint/2010/main" val="231023850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28"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BFA11-1CC4-1E40-8CB2-DED52978C3C9}" type="datetimeFigureOut">
              <a:rPr lang="en-US" smtClean="0"/>
              <a:pPr/>
              <a:t>7/10/14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53F3E-603E-3042-B402-A0C293D9E735}" type="slidenum">
              <a:rPr lang="en-US" smtClean="0"/>
              <a:pPr/>
              <a:t>‹#›</a:t>
            </a:fld>
            <a:endParaRPr lang="en-US"/>
          </a:p>
        </p:txBody>
      </p:sp>
      <p:sp>
        <p:nvSpPr>
          <p:cNvPr id="11" name="Round Diagonal Corner Rectangle 6"/>
          <p:cNvSpPr/>
          <p:nvPr userDrawn="1"/>
        </p:nvSpPr>
        <p:spPr bwMode="auto">
          <a:xfrm>
            <a:off x="9694958" y="2828799"/>
            <a:ext cx="9723526" cy="1049630"/>
          </a:xfrm>
          <a:prstGeom prst="round2DiagRect">
            <a:avLst>
              <a:gd name="adj1" fmla="val 9459"/>
              <a:gd name="adj2" fmla="val 0"/>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l">
              <a:defRPr/>
            </a:pPr>
            <a:r>
              <a:rPr lang="en-US" sz="2400" b="1" i="1" kern="0" dirty="0" smtClean="0">
                <a:solidFill>
                  <a:schemeClr val="tx1">
                    <a:lumMod val="65000"/>
                    <a:lumOff val="35000"/>
                  </a:schemeClr>
                </a:solidFill>
                <a:latin typeface="Arial"/>
                <a:cs typeface="Arial"/>
              </a:rPr>
              <a:t>The Leading</a:t>
            </a:r>
            <a:r>
              <a:rPr lang="en-US" sz="2400" b="1" i="1" kern="0" baseline="0" dirty="0" smtClean="0">
                <a:solidFill>
                  <a:schemeClr val="tx1">
                    <a:lumMod val="65000"/>
                    <a:lumOff val="35000"/>
                  </a:schemeClr>
                </a:solidFill>
                <a:latin typeface="Arial"/>
                <a:cs typeface="Arial"/>
              </a:rPr>
              <a:t> Employee Advocacy Platform</a:t>
            </a:r>
            <a:endParaRPr lang="en-US" sz="1400" i="1" kern="0" dirty="0">
              <a:solidFill>
                <a:schemeClr val="tx1">
                  <a:lumMod val="65000"/>
                  <a:lumOff val="35000"/>
                </a:schemeClr>
              </a:solidFill>
              <a:latin typeface="Arial"/>
              <a:cs typeface="Arial"/>
            </a:endParaRPr>
          </a:p>
        </p:txBody>
      </p:sp>
      <p:pic>
        <p:nvPicPr>
          <p:cNvPr id="7" name="Picture 6" descr="Ted-LOGO-return.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7699615" y="5452611"/>
            <a:ext cx="1478405" cy="1478405"/>
          </a:xfrm>
          <a:prstGeom prst="rect">
            <a:avLst/>
          </a:prstGeom>
        </p:spPr>
      </p:pic>
    </p:spTree>
    <p:extLst>
      <p:ext uri="{BB962C8B-B14F-4D97-AF65-F5344CB8AC3E}">
        <p14:creationId xmlns:p14="http://schemas.microsoft.com/office/powerpoint/2010/main" val="33433130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49" r:id="rId13"/>
    <p:sldLayoutId id="2147483650" r:id="rId14"/>
    <p:sldLayoutId id="2147483692" r:id="rId15"/>
    <p:sldLayoutId id="2147483694" r:id="rId16"/>
    <p:sldLayoutId id="2147483695" r:id="rId17"/>
    <p:sldLayoutId id="2147483699" r:id="rId18"/>
    <p:sldLayoutId id="2147483700" r:id="rId19"/>
    <p:sldLayoutId id="2147483701" r:id="rId20"/>
    <p:sldLayoutId id="2147483702" r:id="rId21"/>
    <p:sldLayoutId id="2147483710" r:id="rId22"/>
    <p:sldLayoutId id="2147483711" r:id="rId23"/>
    <p:sldLayoutId id="2147483713" r:id="rId24"/>
    <p:sldLayoutId id="2147483714" r:id="rId25"/>
    <p:sldLayoutId id="2147483715"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ww.fotolia.com/partner/200869739" TargetMode="Externa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tedrubin@collectivebias.com" TargetMode="Externa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p:cNvPicPr>
            <a:picLocks noChangeAspect="1"/>
          </p:cNvPicPr>
          <p:nvPr/>
        </p:nvPicPr>
        <p:blipFill>
          <a:blip r:embed="rId2" cstate="print"/>
          <a:srcRect t="2602" b="13008"/>
          <a:stretch>
            <a:fillRect/>
          </a:stretch>
        </p:blipFill>
        <p:spPr>
          <a:xfrm>
            <a:off x="457202" y="1058863"/>
            <a:ext cx="8305800" cy="4289425"/>
          </a:xfrm>
          <a:prstGeom prst="rect">
            <a:avLst/>
          </a:prstGeom>
        </p:spPr>
      </p:pic>
    </p:spTree>
    <p:extLst>
      <p:ext uri="{BB962C8B-B14F-4D97-AF65-F5344CB8AC3E}">
        <p14:creationId xmlns:p14="http://schemas.microsoft.com/office/powerpoint/2010/main" val="7703618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2"/>
          </p:nvPr>
        </p:nvSpPr>
        <p:spPr>
          <a:xfrm>
            <a:off x="457204" y="985981"/>
            <a:ext cx="8359250" cy="1252247"/>
          </a:xfrm>
        </p:spPr>
        <p:txBody>
          <a:bodyPr/>
          <a:lstStyle/>
          <a:p>
            <a:pPr lvl="0" algn="ctr" defTabSz="914400"/>
            <a:r>
              <a:rPr lang="en-US" sz="4400" dirty="0" smtClean="0">
                <a:solidFill>
                  <a:srgbClr val="000000"/>
                </a:solidFill>
                <a:latin typeface="Gill Sans Light"/>
                <a:cs typeface="Gill Sans Light"/>
              </a:rPr>
              <a:t>Duane Reade Lives It! </a:t>
            </a:r>
            <a:endParaRPr lang="en-US" sz="4400" dirty="0">
              <a:solidFill>
                <a:srgbClr val="000000"/>
              </a:solidFill>
              <a:latin typeface="Gill Sans Light"/>
              <a:cs typeface="Gill Sans Light"/>
            </a:endParaRPr>
          </a:p>
        </p:txBody>
      </p:sp>
      <p:sp>
        <p:nvSpPr>
          <p:cNvPr id="5" name="Text Placeholder 4"/>
          <p:cNvSpPr>
            <a:spLocks noGrp="1"/>
          </p:cNvSpPr>
          <p:nvPr>
            <p:ph type="body" sz="quarter" idx="10"/>
          </p:nvPr>
        </p:nvSpPr>
        <p:spPr>
          <a:xfrm>
            <a:off x="457202" y="117475"/>
            <a:ext cx="8359252" cy="1159150"/>
          </a:xfrm>
        </p:spPr>
        <p:txBody>
          <a:bodyPr>
            <a:normAutofit/>
          </a:bodyPr>
          <a:lstStyle/>
          <a:p>
            <a:pPr algn="ctr"/>
            <a:r>
              <a:rPr lang="en-US" dirty="0" smtClean="0">
                <a:solidFill>
                  <a:srgbClr val="000000"/>
                </a:solidFill>
                <a:latin typeface="Gill Sans Light"/>
                <a:cs typeface="Gill Sans Light"/>
              </a:rPr>
              <a:t>Return on Relationship </a:t>
            </a:r>
            <a:endParaRPr lang="en-US" dirty="0">
              <a:solidFill>
                <a:srgbClr val="000000"/>
              </a:solidFill>
              <a:latin typeface="Gill Sans Light"/>
              <a:cs typeface="Gill Sans Light"/>
            </a:endParaRPr>
          </a:p>
        </p:txBody>
      </p:sp>
      <p:pic>
        <p:nvPicPr>
          <p:cNvPr id="2" name="Picture 1" descr="Screen Shot 2014-03-13 at 9.38.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571" y="1764330"/>
            <a:ext cx="5744851" cy="3899870"/>
          </a:xfrm>
          <a:prstGeom prst="rect">
            <a:avLst/>
          </a:prstGeom>
        </p:spPr>
      </p:pic>
    </p:spTree>
    <p:extLst>
      <p:ext uri="{BB962C8B-B14F-4D97-AF65-F5344CB8AC3E}">
        <p14:creationId xmlns:p14="http://schemas.microsoft.com/office/powerpoint/2010/main" val="36989634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020" y="1355994"/>
            <a:ext cx="4370176" cy="482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66683" y="495046"/>
            <a:ext cx="4886847" cy="646331"/>
          </a:xfrm>
          <a:prstGeom prst="rect">
            <a:avLst/>
          </a:prstGeom>
          <a:noFill/>
        </p:spPr>
        <p:txBody>
          <a:bodyPr wrap="square" rtlCol="0">
            <a:spAutoFit/>
          </a:bodyPr>
          <a:lstStyle/>
          <a:p>
            <a:pPr algn="ctr"/>
            <a:r>
              <a:rPr lang="en-US" sz="3600" dirty="0" smtClean="0">
                <a:latin typeface="Gill Sans Light"/>
                <a:cs typeface="Gill Sans Light"/>
              </a:rPr>
              <a:t>FedEx…No So Much!</a:t>
            </a:r>
            <a:endParaRPr lang="en-US" sz="3600" dirty="0">
              <a:latin typeface="Gill Sans Light"/>
              <a:cs typeface="Gill Sans Light"/>
            </a:endParaRPr>
          </a:p>
        </p:txBody>
      </p:sp>
    </p:spTree>
    <p:extLst>
      <p:ext uri="{BB962C8B-B14F-4D97-AF65-F5344CB8AC3E}">
        <p14:creationId xmlns:p14="http://schemas.microsoft.com/office/powerpoint/2010/main" val="23169626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439655" y="1151468"/>
            <a:ext cx="6222678" cy="4397664"/>
          </a:xfrm>
          <a:prstGeom prst="rect">
            <a:avLst/>
          </a:prstGeom>
        </p:spPr>
      </p:pic>
    </p:spTree>
    <p:extLst>
      <p:ext uri="{BB962C8B-B14F-4D97-AF65-F5344CB8AC3E}">
        <p14:creationId xmlns:p14="http://schemas.microsoft.com/office/powerpoint/2010/main" val="294168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3509" y="382552"/>
            <a:ext cx="8385307" cy="1200329"/>
          </a:xfrm>
          <a:prstGeom prst="rect">
            <a:avLst/>
          </a:prstGeom>
        </p:spPr>
        <p:txBody>
          <a:bodyPr wrap="square">
            <a:spAutoFit/>
          </a:bodyPr>
          <a:lstStyle/>
          <a:p>
            <a:pPr algn="ctr"/>
            <a:r>
              <a:rPr lang="en-US" sz="3600" dirty="0" smtClean="0">
                <a:latin typeface="Gill Sans Light"/>
                <a:cs typeface="Gill Sans Light"/>
              </a:rPr>
              <a:t>Most consumers are inviting you into their living room…</a:t>
            </a:r>
            <a:endParaRPr lang="en-US" sz="3600" dirty="0">
              <a:latin typeface="Gill Sans Light"/>
              <a:cs typeface="Gill Sans Light"/>
            </a:endParaRPr>
          </a:p>
        </p:txBody>
      </p:sp>
      <p:pic>
        <p:nvPicPr>
          <p:cNvPr id="3" name="Bildobjekt 2"/>
          <p:cNvPicPr>
            <a:picLocks noChangeAspect="1"/>
          </p:cNvPicPr>
          <p:nvPr/>
        </p:nvPicPr>
        <p:blipFill>
          <a:blip r:embed="rId3"/>
          <a:stretch>
            <a:fillRect/>
          </a:stretch>
        </p:blipFill>
        <p:spPr>
          <a:xfrm>
            <a:off x="2201333" y="1888723"/>
            <a:ext cx="4752623" cy="4181492"/>
          </a:xfrm>
          <a:prstGeom prst="rect">
            <a:avLst/>
          </a:prstGeom>
        </p:spPr>
      </p:pic>
    </p:spTree>
    <p:extLst>
      <p:ext uri="{BB962C8B-B14F-4D97-AF65-F5344CB8AC3E}">
        <p14:creationId xmlns:p14="http://schemas.microsoft.com/office/powerpoint/2010/main" val="15683598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457200" y="607326"/>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dirty="0" smtClean="0">
                <a:latin typeface="Gill Sans Light"/>
              </a:rPr>
              <a:t>Don’t Ignore the Listeners</a:t>
            </a:r>
            <a:endParaRPr lang="en-US" dirty="0">
              <a:latin typeface="Gill Sans Light"/>
            </a:endParaRPr>
          </a:p>
        </p:txBody>
      </p:sp>
      <p:sp>
        <p:nvSpPr>
          <p:cNvPr id="9" name="TextBox 8"/>
          <p:cNvSpPr txBox="1"/>
          <p:nvPr/>
        </p:nvSpPr>
        <p:spPr>
          <a:xfrm>
            <a:off x="683046" y="1487277"/>
            <a:ext cx="8003754" cy="954107"/>
          </a:xfrm>
          <a:prstGeom prst="rect">
            <a:avLst/>
          </a:prstGeom>
          <a:noFill/>
        </p:spPr>
        <p:txBody>
          <a:bodyPr wrap="square" rtlCol="0">
            <a:spAutoFit/>
          </a:bodyPr>
          <a:lstStyle/>
          <a:p>
            <a:pPr algn="ctr"/>
            <a:r>
              <a:rPr lang="en-US" sz="2800" dirty="0">
                <a:latin typeface="Gill Sans Light"/>
              </a:rPr>
              <a:t>Embrace social Lurkers... or you will most certainly be sweeping diamonds out with the dust!</a:t>
            </a:r>
            <a:endParaRPr lang="en-US" sz="2000" dirty="0">
              <a:latin typeface="Gill Sans Light"/>
            </a:endParaRPr>
          </a:p>
        </p:txBody>
      </p:sp>
      <p:pic>
        <p:nvPicPr>
          <p:cNvPr id="14338" name="Picture 2" descr="foto-active-listening">
            <a:hlinkClick r:id="rId2"/>
          </p:cNvPr>
          <p:cNvPicPr>
            <a:picLocks noChangeAspect="1" noChangeArrowheads="1"/>
          </p:cNvPicPr>
          <p:nvPr/>
        </p:nvPicPr>
        <p:blipFill>
          <a:blip r:embed="rId3"/>
          <a:srcRect/>
          <a:stretch>
            <a:fillRect/>
          </a:stretch>
        </p:blipFill>
        <p:spPr bwMode="auto">
          <a:xfrm>
            <a:off x="2619413" y="2760133"/>
            <a:ext cx="3810000" cy="2827867"/>
          </a:xfrm>
          <a:prstGeom prst="rect">
            <a:avLst/>
          </a:prstGeom>
          <a:noFill/>
        </p:spPr>
      </p:pic>
    </p:spTree>
    <p:extLst>
      <p:ext uri="{BB962C8B-B14F-4D97-AF65-F5344CB8AC3E}">
        <p14:creationId xmlns:p14="http://schemas.microsoft.com/office/powerpoint/2010/main" val="2015274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457200" y="596592"/>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dirty="0" smtClean="0">
                <a:latin typeface="Gill Sans Light"/>
                <a:cs typeface="Gill Sans Light"/>
              </a:rPr>
              <a:t>In today’s market, REAL trumps PERFECT because real is what creates… </a:t>
            </a:r>
            <a:endParaRPr lang="en-US" dirty="0">
              <a:latin typeface="Gill Sans Light"/>
              <a:cs typeface="Gill Sans Light"/>
            </a:endParaRPr>
          </a:p>
        </p:txBody>
      </p:sp>
      <p:sp>
        <p:nvSpPr>
          <p:cNvPr id="8" name="TextBox 7"/>
          <p:cNvSpPr txBox="1"/>
          <p:nvPr/>
        </p:nvSpPr>
        <p:spPr>
          <a:xfrm>
            <a:off x="317721" y="2536589"/>
            <a:ext cx="8369079" cy="2585323"/>
          </a:xfrm>
          <a:prstGeom prst="rect">
            <a:avLst/>
          </a:prstGeom>
          <a:noFill/>
        </p:spPr>
        <p:txBody>
          <a:bodyPr wrap="square" rtlCol="0">
            <a:spAutoFit/>
          </a:bodyPr>
          <a:lstStyle/>
          <a:p>
            <a:r>
              <a:rPr lang="en-US" sz="2400" dirty="0"/>
              <a:t> </a:t>
            </a:r>
          </a:p>
          <a:p>
            <a:endParaRPr lang="en-US" sz="2400" dirty="0"/>
          </a:p>
          <a:p>
            <a:r>
              <a:rPr lang="en-US" sz="2400" dirty="0">
                <a:latin typeface="Gill Sans Light"/>
              </a:rPr>
              <a:t> </a:t>
            </a:r>
          </a:p>
          <a:p>
            <a:r>
              <a:rPr lang="en-US" sz="2400" b="1" dirty="0">
                <a:latin typeface="Gill Sans Light"/>
              </a:rPr>
              <a:t> </a:t>
            </a:r>
            <a:endParaRPr lang="en-US" sz="2400" dirty="0">
              <a:latin typeface="Gill Sans Light"/>
            </a:endParaRPr>
          </a:p>
          <a:p>
            <a:endParaRPr lang="en-US" sz="2400" dirty="0"/>
          </a:p>
          <a:p>
            <a:endParaRPr lang="en-US" sz="2400" dirty="0"/>
          </a:p>
          <a:p>
            <a:pPr algn="ctr"/>
            <a:endParaRPr lang="en-US" dirty="0"/>
          </a:p>
        </p:txBody>
      </p:sp>
      <p:pic>
        <p:nvPicPr>
          <p:cNvPr id="5122" name="Picture 2" descr="http://www.mikepedersen.com/wp-content/uploads/trust1.jpg"/>
          <p:cNvPicPr>
            <a:picLocks noChangeAspect="1" noChangeArrowheads="1"/>
          </p:cNvPicPr>
          <p:nvPr/>
        </p:nvPicPr>
        <p:blipFill>
          <a:blip r:embed="rId3"/>
          <a:srcRect/>
          <a:stretch>
            <a:fillRect/>
          </a:stretch>
        </p:blipFill>
        <p:spPr bwMode="auto">
          <a:xfrm>
            <a:off x="2851613" y="2977066"/>
            <a:ext cx="3810000" cy="2857500"/>
          </a:xfrm>
          <a:prstGeom prst="rect">
            <a:avLst/>
          </a:prstGeom>
          <a:noFill/>
        </p:spPr>
      </p:pic>
    </p:spTree>
    <p:extLst>
      <p:ext uri="{BB962C8B-B14F-4D97-AF65-F5344CB8AC3E}">
        <p14:creationId xmlns:p14="http://schemas.microsoft.com/office/powerpoint/2010/main" val="35342323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457200" y="592667"/>
            <a:ext cx="8229600" cy="133864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b="1" dirty="0">
                <a:latin typeface="Gill Sans Light"/>
              </a:rPr>
              <a:t>Brand are from Mars, Consumers are from Venus... Brands need to change the way they communicate! </a:t>
            </a:r>
          </a:p>
        </p:txBody>
      </p:sp>
      <p:sp>
        <p:nvSpPr>
          <p:cNvPr id="8" name="TextBox 7"/>
          <p:cNvSpPr txBox="1"/>
          <p:nvPr/>
        </p:nvSpPr>
        <p:spPr>
          <a:xfrm>
            <a:off x="317721" y="2225407"/>
            <a:ext cx="8369079" cy="1477327"/>
          </a:xfrm>
          <a:prstGeom prst="rect">
            <a:avLst/>
          </a:prstGeom>
          <a:noFill/>
        </p:spPr>
        <p:txBody>
          <a:bodyPr wrap="square" rtlCol="0">
            <a:spAutoFit/>
          </a:bodyPr>
          <a:lstStyle/>
          <a:p>
            <a:pPr algn="ctr"/>
            <a:r>
              <a:rPr lang="en-US" sz="2400" dirty="0" smtClean="0">
                <a:latin typeface="Gill Sans Light"/>
                <a:cs typeface="Gill Sans Light"/>
              </a:rPr>
              <a:t>  </a:t>
            </a:r>
            <a:endParaRPr lang="en-US" sz="2400" dirty="0">
              <a:latin typeface="Gill Sans Light"/>
              <a:cs typeface="Gill Sans Light"/>
            </a:endParaRPr>
          </a:p>
          <a:p>
            <a:endParaRPr lang="en-US" sz="2400" dirty="0"/>
          </a:p>
          <a:p>
            <a:endParaRPr lang="en-US" sz="2400" dirty="0"/>
          </a:p>
          <a:p>
            <a:pPr algn="ctr"/>
            <a:endParaRPr lang="en-US" dirty="0"/>
          </a:p>
        </p:txBody>
      </p:sp>
      <p:pic>
        <p:nvPicPr>
          <p:cNvPr id="6146" name="Picture 2" descr="http://sagestone.files.wordpress.com/2012/09/dictionary-series-philosophy-truth.jpg"/>
          <p:cNvPicPr>
            <a:picLocks noChangeAspect="1" noChangeArrowheads="1"/>
          </p:cNvPicPr>
          <p:nvPr/>
        </p:nvPicPr>
        <p:blipFill>
          <a:blip r:embed="rId3"/>
          <a:srcRect/>
          <a:stretch>
            <a:fillRect/>
          </a:stretch>
        </p:blipFill>
        <p:spPr bwMode="auto">
          <a:xfrm>
            <a:off x="2733522" y="3234267"/>
            <a:ext cx="3810000" cy="2404533"/>
          </a:xfrm>
          <a:prstGeom prst="rect">
            <a:avLst/>
          </a:prstGeom>
          <a:noFill/>
        </p:spPr>
      </p:pic>
    </p:spTree>
    <p:extLst>
      <p:ext uri="{BB962C8B-B14F-4D97-AF65-F5344CB8AC3E}">
        <p14:creationId xmlns:p14="http://schemas.microsoft.com/office/powerpoint/2010/main" val="5429558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2"/>
          </p:nvPr>
        </p:nvSpPr>
        <p:spPr>
          <a:xfrm>
            <a:off x="457202" y="3312618"/>
            <a:ext cx="8359250" cy="961603"/>
          </a:xfrm>
        </p:spPr>
        <p:txBody>
          <a:bodyPr>
            <a:normAutofit fontScale="25000" lnSpcReduction="20000"/>
          </a:bodyPr>
          <a:lstStyle/>
          <a:p>
            <a:pPr marL="457200" lvl="0" indent="-457200" defTabSz="914400">
              <a:buFont typeface="Arial" pitchFamily="34" charset="0"/>
              <a:buAutoNum type="arabicPeriod"/>
            </a:pPr>
            <a:r>
              <a:rPr lang="en-US" sz="12800" dirty="0" smtClean="0">
                <a:solidFill>
                  <a:srgbClr val="000000"/>
                </a:solidFill>
                <a:latin typeface="Gill Sans Light"/>
                <a:cs typeface="Gill Sans Light"/>
              </a:rPr>
              <a:t> Listen</a:t>
            </a:r>
          </a:p>
          <a:p>
            <a:pPr marL="457200" lvl="0" indent="-457200" defTabSz="914400">
              <a:buFont typeface="Arial" pitchFamily="34" charset="0"/>
              <a:buAutoNum type="arabicPeriod"/>
            </a:pPr>
            <a:r>
              <a:rPr lang="en-US" sz="12800" dirty="0" smtClean="0">
                <a:solidFill>
                  <a:srgbClr val="000000"/>
                </a:solidFill>
                <a:latin typeface="Gill Sans Light"/>
                <a:cs typeface="Gill Sans Light"/>
              </a:rPr>
              <a:t> Make it be about THEM</a:t>
            </a:r>
          </a:p>
          <a:p>
            <a:pPr marL="457200" lvl="0" indent="-457200" defTabSz="914400">
              <a:buFont typeface="Arial" pitchFamily="34" charset="0"/>
              <a:buAutoNum type="arabicPeriod"/>
            </a:pPr>
            <a:r>
              <a:rPr lang="en-US" sz="12800" dirty="0" smtClean="0">
                <a:solidFill>
                  <a:srgbClr val="000000"/>
                </a:solidFill>
                <a:latin typeface="Gill Sans Light"/>
                <a:cs typeface="Gill Sans Light"/>
              </a:rPr>
              <a:t> Ask </a:t>
            </a:r>
            <a:r>
              <a:rPr lang="en-US" sz="12800" i="1" dirty="0" smtClean="0">
                <a:solidFill>
                  <a:srgbClr val="000000"/>
                </a:solidFill>
                <a:latin typeface="Gill Sans Light"/>
                <a:cs typeface="Gill Sans Light"/>
              </a:rPr>
              <a:t>“How can I serve you?”</a:t>
            </a:r>
          </a:p>
          <a:p>
            <a:pPr marL="457200" lvl="0" indent="-457200" defTabSz="914400">
              <a:buFont typeface="Arial" pitchFamily="34" charset="0"/>
              <a:buAutoNum type="arabicPeriod"/>
            </a:pPr>
            <a:r>
              <a:rPr lang="en-US" sz="12800" dirty="0" smtClean="0">
                <a:solidFill>
                  <a:srgbClr val="000000"/>
                </a:solidFill>
                <a:latin typeface="Gill Sans Light"/>
                <a:cs typeface="Gill Sans Light"/>
              </a:rPr>
              <a:t> Aim for </a:t>
            </a:r>
            <a:r>
              <a:rPr lang="en-US" sz="12800" i="1" dirty="0" smtClean="0">
                <a:solidFill>
                  <a:srgbClr val="000000"/>
                </a:solidFill>
                <a:latin typeface="Gill Sans Light"/>
                <a:cs typeface="Gill Sans Light"/>
              </a:rPr>
              <a:t>Ongoing</a:t>
            </a:r>
            <a:r>
              <a:rPr lang="en-US" sz="12800" dirty="0" smtClean="0">
                <a:solidFill>
                  <a:srgbClr val="000000"/>
                </a:solidFill>
                <a:latin typeface="Gill Sans Light"/>
                <a:cs typeface="Gill Sans Light"/>
              </a:rPr>
              <a:t> Engagement</a:t>
            </a:r>
          </a:p>
          <a:p>
            <a:pPr marL="457200" lvl="0" indent="-457200" defTabSz="914400">
              <a:buFont typeface="Arial" pitchFamily="34" charset="0"/>
              <a:buAutoNum type="arabicPeriod"/>
            </a:pPr>
            <a:r>
              <a:rPr lang="en-US" sz="12800" dirty="0" smtClean="0">
                <a:solidFill>
                  <a:srgbClr val="000000"/>
                </a:solidFill>
                <a:latin typeface="Gill Sans Light"/>
                <a:cs typeface="Gill Sans Light"/>
              </a:rPr>
              <a:t> Look People in the Eye Digitally</a:t>
            </a:r>
          </a:p>
          <a:p>
            <a:endParaRPr lang="en-US" sz="3200" dirty="0">
              <a:solidFill>
                <a:srgbClr val="000000"/>
              </a:solidFill>
              <a:latin typeface="Gill Sans Light"/>
              <a:cs typeface="Gill Sans Light"/>
            </a:endParaRPr>
          </a:p>
        </p:txBody>
      </p:sp>
      <p:pic>
        <p:nvPicPr>
          <p:cNvPr id="3" name="Bildobjekt 2" descr="1.jpg"/>
          <p:cNvPicPr>
            <a:picLocks noChangeAspect="1"/>
          </p:cNvPicPr>
          <p:nvPr/>
        </p:nvPicPr>
        <p:blipFill rotWithShape="1">
          <a:blip r:embed="rId3">
            <a:extLst>
              <a:ext uri="{28A0092B-C50C-407E-A947-70E740481C1C}">
                <a14:useLocalDpi xmlns:a14="http://schemas.microsoft.com/office/drawing/2010/main" val="0"/>
              </a:ext>
            </a:extLst>
          </a:blip>
          <a:srcRect b="31288"/>
          <a:stretch/>
        </p:blipFill>
        <p:spPr>
          <a:xfrm>
            <a:off x="626536" y="454945"/>
            <a:ext cx="4443445" cy="2547228"/>
          </a:xfrm>
          <a:prstGeom prst="rect">
            <a:avLst/>
          </a:prstGeom>
          <a:ln w="38100" cmpd="sng">
            <a:solidFill>
              <a:srgbClr val="FFFFFF"/>
            </a:solidFill>
          </a:ln>
        </p:spPr>
      </p:pic>
    </p:spTree>
    <p:extLst>
      <p:ext uri="{BB962C8B-B14F-4D97-AF65-F5344CB8AC3E}">
        <p14:creationId xmlns:p14="http://schemas.microsoft.com/office/powerpoint/2010/main" val="3144057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0561" y="395590"/>
            <a:ext cx="8742017" cy="631825"/>
          </a:xfrm>
        </p:spPr>
        <p:txBody>
          <a:bodyPr>
            <a:noAutofit/>
          </a:bodyPr>
          <a:lstStyle/>
          <a:p>
            <a:pPr algn="ctr"/>
            <a:r>
              <a:rPr lang="sv-SE" sz="4000" dirty="0">
                <a:solidFill>
                  <a:srgbClr val="000000"/>
                </a:solidFill>
                <a:latin typeface="Gill Sans Light"/>
                <a:cs typeface="Gill Sans Light"/>
              </a:rPr>
              <a:t>Listen for “Moments</a:t>
            </a:r>
            <a:r>
              <a:rPr lang="sv-SE" sz="4000" dirty="0" smtClean="0">
                <a:solidFill>
                  <a:srgbClr val="000000"/>
                </a:solidFill>
                <a:latin typeface="Gill Sans Light"/>
                <a:cs typeface="Gill Sans Light"/>
              </a:rPr>
              <a:t>” </a:t>
            </a:r>
          </a:p>
          <a:p>
            <a:pPr algn="ctr"/>
            <a:r>
              <a:rPr lang="sv-SE" sz="4000" dirty="0" smtClean="0">
                <a:solidFill>
                  <a:srgbClr val="000000"/>
                </a:solidFill>
                <a:latin typeface="Gill Sans Light"/>
                <a:cs typeface="Gill Sans Light"/>
              </a:rPr>
              <a:t>and </a:t>
            </a:r>
            <a:r>
              <a:rPr lang="sv-SE" sz="4000" dirty="0">
                <a:solidFill>
                  <a:srgbClr val="000000"/>
                </a:solidFill>
                <a:latin typeface="Gill Sans Light"/>
                <a:cs typeface="Gill Sans Light"/>
              </a:rPr>
              <a:t>Make it Personal</a:t>
            </a:r>
            <a:r>
              <a:rPr lang="sv-SE" sz="4000" dirty="0" smtClean="0">
                <a:solidFill>
                  <a:srgbClr val="000000"/>
                </a:solidFill>
                <a:latin typeface="Gill Sans Light"/>
                <a:cs typeface="Gill Sans Light"/>
              </a:rPr>
              <a:t/>
            </a:r>
            <a:br>
              <a:rPr lang="sv-SE" sz="4000" dirty="0" smtClean="0">
                <a:solidFill>
                  <a:srgbClr val="000000"/>
                </a:solidFill>
                <a:latin typeface="Gill Sans Light"/>
                <a:cs typeface="Gill Sans Light"/>
              </a:rPr>
            </a:br>
            <a:endParaRPr lang="en-US" sz="4000" dirty="0">
              <a:solidFill>
                <a:srgbClr val="000000"/>
              </a:solidFill>
              <a:latin typeface="Gill Sans Light"/>
              <a:cs typeface="Gill Sans Light"/>
            </a:endParaRPr>
          </a:p>
        </p:txBody>
      </p:sp>
      <p:pic>
        <p:nvPicPr>
          <p:cNvPr id="4" name="Picture 3"/>
          <p:cNvPicPr>
            <a:picLocks noChangeAspect="1"/>
          </p:cNvPicPr>
          <p:nvPr/>
        </p:nvPicPr>
        <p:blipFill rotWithShape="1">
          <a:blip r:embed="rId3"/>
          <a:srcRect t="31944"/>
          <a:stretch/>
        </p:blipFill>
        <p:spPr>
          <a:xfrm>
            <a:off x="2057800" y="2192899"/>
            <a:ext cx="5069833" cy="3354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07402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57200" y="587913"/>
            <a:ext cx="8229600" cy="11624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dirty="0">
              <a:latin typeface="Gill Sans Light"/>
            </a:endParaRPr>
          </a:p>
        </p:txBody>
      </p:sp>
      <p:sp>
        <p:nvSpPr>
          <p:cNvPr id="8" name="TextBox 7"/>
          <p:cNvSpPr txBox="1"/>
          <p:nvPr/>
        </p:nvSpPr>
        <p:spPr>
          <a:xfrm>
            <a:off x="457200" y="1750326"/>
            <a:ext cx="8369079" cy="738664"/>
          </a:xfrm>
          <a:prstGeom prst="rect">
            <a:avLst/>
          </a:prstGeom>
          <a:noFill/>
        </p:spPr>
        <p:txBody>
          <a:bodyPr wrap="square" rtlCol="0">
            <a:spAutoFit/>
          </a:bodyPr>
          <a:lstStyle/>
          <a:p>
            <a:endParaRPr lang="en-US" sz="2400" dirty="0"/>
          </a:p>
          <a:p>
            <a:pPr algn="ctr"/>
            <a:endParaRPr lang="en-US" dirty="0"/>
          </a:p>
        </p:txBody>
      </p:sp>
      <p:pic>
        <p:nvPicPr>
          <p:cNvPr id="7170" name="Picture 2" descr="http://www.careerealism.com/home/jtodonnell/careerealism.com/wp-content/uploads/2012/06/Fearless-Career-Featured.png"/>
          <p:cNvPicPr>
            <a:picLocks noChangeAspect="1" noChangeArrowheads="1"/>
          </p:cNvPicPr>
          <p:nvPr/>
        </p:nvPicPr>
        <p:blipFill>
          <a:blip r:embed="rId3"/>
          <a:srcRect/>
          <a:stretch>
            <a:fillRect/>
          </a:stretch>
        </p:blipFill>
        <p:spPr bwMode="auto">
          <a:xfrm>
            <a:off x="1186626" y="1162762"/>
            <a:ext cx="6737932" cy="4354682"/>
          </a:xfrm>
          <a:prstGeom prst="rect">
            <a:avLst/>
          </a:prstGeom>
          <a:noFill/>
        </p:spPr>
      </p:pic>
    </p:spTree>
    <p:extLst>
      <p:ext uri="{BB962C8B-B14F-4D97-AF65-F5344CB8AC3E}">
        <p14:creationId xmlns:p14="http://schemas.microsoft.com/office/powerpoint/2010/main" val="15248582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759" y="1237260"/>
            <a:ext cx="6123582" cy="459825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4" name="Text Placeholder 4"/>
          <p:cNvSpPr>
            <a:spLocks noGrp="1"/>
          </p:cNvSpPr>
          <p:nvPr>
            <p:ph type="body" sz="quarter" idx="10"/>
          </p:nvPr>
        </p:nvSpPr>
        <p:spPr>
          <a:xfrm>
            <a:off x="457203" y="301988"/>
            <a:ext cx="8217301" cy="1060376"/>
          </a:xfrm>
        </p:spPr>
        <p:txBody>
          <a:bodyPr>
            <a:noAutofit/>
          </a:bodyPr>
          <a:lstStyle/>
          <a:p>
            <a:pPr algn="ctr"/>
            <a:r>
              <a:rPr lang="sv-SE" sz="3200" dirty="0" smtClean="0">
                <a:solidFill>
                  <a:srgbClr val="000000"/>
                </a:solidFill>
                <a:latin typeface="Gill Sans Light"/>
                <a:cs typeface="Gill Sans Light"/>
              </a:rPr>
              <a:t>Change Your Framework</a:t>
            </a:r>
            <a:r>
              <a:rPr lang="sv-SE" sz="3200" dirty="0">
                <a:solidFill>
                  <a:srgbClr val="000000"/>
                </a:solidFill>
                <a:latin typeface="Gill Sans Light"/>
                <a:cs typeface="Gill Sans Light"/>
              </a:rPr>
              <a:t>—Change Your </a:t>
            </a:r>
            <a:r>
              <a:rPr lang="sv-SE" sz="3200" dirty="0" smtClean="0">
                <a:solidFill>
                  <a:srgbClr val="000000"/>
                </a:solidFill>
                <a:latin typeface="Gill Sans Light"/>
                <a:cs typeface="Gill Sans Light"/>
              </a:rPr>
              <a:t>Future </a:t>
            </a:r>
            <a:endParaRPr lang="en-US" sz="3200" dirty="0">
              <a:solidFill>
                <a:srgbClr val="000000"/>
              </a:solidFill>
              <a:latin typeface="Gill Sans Light"/>
              <a:cs typeface="Gill Sans Light"/>
            </a:endParaRPr>
          </a:p>
        </p:txBody>
      </p:sp>
    </p:spTree>
    <p:extLst>
      <p:ext uri="{BB962C8B-B14F-4D97-AF65-F5344CB8AC3E}">
        <p14:creationId xmlns:p14="http://schemas.microsoft.com/office/powerpoint/2010/main" val="25181447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normAutofit fontScale="47500" lnSpcReduction="20000"/>
          </a:bodyPr>
          <a:lstStyle/>
          <a:p>
            <a:endParaRPr lang="sv-SE"/>
          </a:p>
        </p:txBody>
      </p:sp>
      <p:pic>
        <p:nvPicPr>
          <p:cNvPr id="6" name="Bildobjekt 5"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119" y="1855299"/>
            <a:ext cx="5582997" cy="4136906"/>
          </a:xfrm>
          <a:prstGeom prst="rect">
            <a:avLst/>
          </a:prstGeom>
          <a:ln w="38100" cmpd="sng">
            <a:solidFill>
              <a:srgbClr val="FFFFFF"/>
            </a:solidFill>
          </a:ln>
        </p:spPr>
      </p:pic>
      <p:sp>
        <p:nvSpPr>
          <p:cNvPr id="7" name="Text Placeholder 4"/>
          <p:cNvSpPr>
            <a:spLocks noGrp="1"/>
          </p:cNvSpPr>
          <p:nvPr>
            <p:ph type="body" sz="quarter" idx="10"/>
          </p:nvPr>
        </p:nvSpPr>
        <p:spPr>
          <a:xfrm>
            <a:off x="394493" y="427428"/>
            <a:ext cx="8483597" cy="631825"/>
          </a:xfrm>
        </p:spPr>
        <p:txBody>
          <a:bodyPr>
            <a:noAutofit/>
          </a:bodyPr>
          <a:lstStyle/>
          <a:p>
            <a:pPr algn="ctr"/>
            <a:r>
              <a:rPr lang="en-US" dirty="0">
                <a:solidFill>
                  <a:srgbClr val="000000"/>
                </a:solidFill>
                <a:latin typeface="Gill Sans Light"/>
                <a:cs typeface="Gill Sans Light"/>
              </a:rPr>
              <a:t>Think like a child... and change your creative mindset to one that works! </a:t>
            </a:r>
          </a:p>
        </p:txBody>
      </p:sp>
    </p:spTree>
    <p:extLst>
      <p:ext uri="{BB962C8B-B14F-4D97-AF65-F5344CB8AC3E}">
        <p14:creationId xmlns:p14="http://schemas.microsoft.com/office/powerpoint/2010/main" val="8744730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normAutofit fontScale="47500" lnSpcReduction="20000"/>
          </a:bodyPr>
          <a:lstStyle/>
          <a:p>
            <a:endParaRPr lang="sv-SE"/>
          </a:p>
        </p:txBody>
      </p:sp>
      <p:pic>
        <p:nvPicPr>
          <p:cNvPr id="6" name="Bildobjekt 5"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3" y="1389437"/>
            <a:ext cx="4229098" cy="4229098"/>
          </a:xfrm>
          <a:prstGeom prst="rect">
            <a:avLst/>
          </a:prstGeom>
          <a:ln w="38100" cmpd="sng">
            <a:solidFill>
              <a:srgbClr val="FFFFFF"/>
            </a:solidFill>
          </a:ln>
        </p:spPr>
      </p:pic>
      <p:sp>
        <p:nvSpPr>
          <p:cNvPr id="7" name="TextBox 3"/>
          <p:cNvSpPr txBox="1"/>
          <p:nvPr/>
        </p:nvSpPr>
        <p:spPr>
          <a:xfrm>
            <a:off x="5079758" y="1389437"/>
            <a:ext cx="3374908" cy="4031873"/>
          </a:xfrm>
          <a:prstGeom prst="rect">
            <a:avLst/>
          </a:prstGeom>
          <a:noFill/>
        </p:spPr>
        <p:txBody>
          <a:bodyPr wrap="square" rtlCol="0">
            <a:spAutoFit/>
          </a:bodyPr>
          <a:lstStyle/>
          <a:p>
            <a:r>
              <a:rPr lang="en-US" sz="3200" dirty="0" smtClean="0">
                <a:latin typeface="Gill Sans Light"/>
                <a:cs typeface="Gill Sans Light"/>
              </a:rPr>
              <a:t>When someone asks me… what is the ROI of Social?</a:t>
            </a:r>
          </a:p>
          <a:p>
            <a:endParaRPr lang="en-US" sz="3200" dirty="0">
              <a:latin typeface="Gill Sans Light"/>
              <a:cs typeface="Gill Sans Light"/>
            </a:endParaRPr>
          </a:p>
          <a:p>
            <a:r>
              <a:rPr lang="en-US" sz="3200" dirty="0" smtClean="0">
                <a:latin typeface="Gill Sans Light"/>
                <a:cs typeface="Gill Sans Light"/>
              </a:rPr>
              <a:t>I ask… what is the ROI of Trust</a:t>
            </a:r>
            <a:r>
              <a:rPr lang="en-US" sz="3200" dirty="0">
                <a:latin typeface="Gill Sans Light"/>
                <a:cs typeface="Gill Sans Light"/>
              </a:rPr>
              <a:t> </a:t>
            </a:r>
            <a:r>
              <a:rPr lang="en-US" sz="3200" dirty="0" smtClean="0">
                <a:latin typeface="Gill Sans Light"/>
                <a:cs typeface="Gill Sans Light"/>
              </a:rPr>
              <a:t>and what is the ROI of Loyalty?</a:t>
            </a:r>
            <a:endParaRPr lang="en-US" sz="3200" dirty="0">
              <a:latin typeface="Gill Sans Light"/>
              <a:cs typeface="Gill Sans Light"/>
            </a:endParaRPr>
          </a:p>
        </p:txBody>
      </p:sp>
    </p:spTree>
    <p:extLst>
      <p:ext uri="{BB962C8B-B14F-4D97-AF65-F5344CB8AC3E}">
        <p14:creationId xmlns:p14="http://schemas.microsoft.com/office/powerpoint/2010/main" val="13151074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203202" y="529235"/>
            <a:ext cx="8801098" cy="486826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ctr" defTabSz="914400"/>
            <a:r>
              <a:rPr lang="en-US" sz="3600" dirty="0">
                <a:solidFill>
                  <a:srgbClr val="000000"/>
                </a:solidFill>
                <a:latin typeface="Gill Sans Light"/>
                <a:cs typeface="Gill Sans Light"/>
              </a:rPr>
              <a:t>Being Social drives E</a:t>
            </a:r>
            <a:r>
              <a:rPr lang="en-US" sz="3600" dirty="0" smtClean="0">
                <a:solidFill>
                  <a:srgbClr val="000000"/>
                </a:solidFill>
                <a:latin typeface="Gill Sans Light"/>
                <a:cs typeface="Gill Sans Light"/>
              </a:rPr>
              <a:t>ngagement, Engagement </a:t>
            </a:r>
            <a:r>
              <a:rPr lang="en-US" sz="3600" dirty="0">
                <a:solidFill>
                  <a:srgbClr val="000000"/>
                </a:solidFill>
                <a:latin typeface="Gill Sans Light"/>
                <a:cs typeface="Gill Sans Light"/>
              </a:rPr>
              <a:t>drives L</a:t>
            </a:r>
            <a:r>
              <a:rPr lang="en-US" sz="3600" dirty="0" smtClean="0">
                <a:solidFill>
                  <a:srgbClr val="000000"/>
                </a:solidFill>
                <a:latin typeface="Gill Sans Light"/>
                <a:cs typeface="Gill Sans Light"/>
              </a:rPr>
              <a:t>oyalty and Advocacy, and both correlate </a:t>
            </a:r>
            <a:r>
              <a:rPr lang="en-US" sz="3600" dirty="0">
                <a:solidFill>
                  <a:srgbClr val="000000"/>
                </a:solidFill>
                <a:latin typeface="Gill Sans Light"/>
                <a:cs typeface="Gill Sans Light"/>
              </a:rPr>
              <a:t>directly to </a:t>
            </a:r>
            <a:r>
              <a:rPr lang="en-US" sz="3600" dirty="0" smtClean="0">
                <a:solidFill>
                  <a:srgbClr val="000000"/>
                </a:solidFill>
                <a:latin typeface="Gill Sans Light"/>
                <a:cs typeface="Gill Sans Light"/>
              </a:rPr>
              <a:t>Increased Sales</a:t>
            </a:r>
            <a:r>
              <a:rPr lang="en-US" sz="3600" dirty="0">
                <a:solidFill>
                  <a:srgbClr val="000000"/>
                </a:solidFill>
                <a:latin typeface="Gill Sans Light"/>
                <a:cs typeface="Gill Sans Light"/>
              </a:rPr>
              <a:t>.</a:t>
            </a:r>
            <a:br>
              <a:rPr lang="en-US" sz="3600" dirty="0">
                <a:solidFill>
                  <a:srgbClr val="000000"/>
                </a:solidFill>
                <a:latin typeface="Gill Sans Light"/>
                <a:cs typeface="Gill Sans Light"/>
              </a:rPr>
            </a:br>
            <a:endParaRPr lang="en-US" sz="3600" dirty="0">
              <a:solidFill>
                <a:srgbClr val="000000"/>
              </a:solidFill>
              <a:latin typeface="Gill Sans Light"/>
              <a:cs typeface="Gill Sans Light"/>
            </a:endParaRPr>
          </a:p>
          <a:p>
            <a:pPr marL="342900" indent="-342900" algn="ctr" defTabSz="914400"/>
            <a:r>
              <a:rPr lang="en-US" sz="4400" dirty="0">
                <a:solidFill>
                  <a:srgbClr val="000000"/>
                </a:solidFill>
                <a:latin typeface="Gill Sans Light"/>
                <a:cs typeface="Gill Sans Light"/>
              </a:rPr>
              <a:t>ROR (#</a:t>
            </a:r>
            <a:r>
              <a:rPr lang="en-US" sz="4400" dirty="0" err="1">
                <a:solidFill>
                  <a:srgbClr val="000000"/>
                </a:solidFill>
                <a:latin typeface="Gill Sans Light"/>
                <a:cs typeface="Gill Sans Light"/>
              </a:rPr>
              <a:t>RonR</a:t>
            </a:r>
            <a:r>
              <a:rPr lang="en-US" sz="4400" dirty="0">
                <a:solidFill>
                  <a:srgbClr val="000000"/>
                </a:solidFill>
                <a:latin typeface="Gill Sans Light"/>
                <a:cs typeface="Gill Sans Light"/>
              </a:rPr>
              <a:t>) = ROI</a:t>
            </a:r>
          </a:p>
        </p:txBody>
      </p:sp>
    </p:spTree>
    <p:extLst>
      <p:ext uri="{BB962C8B-B14F-4D97-AF65-F5344CB8AC3E}">
        <p14:creationId xmlns:p14="http://schemas.microsoft.com/office/powerpoint/2010/main" val="7300247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634967" y="494595"/>
            <a:ext cx="8030472" cy="1692771"/>
          </a:xfrm>
          <a:prstGeom prst="rect">
            <a:avLst/>
          </a:prstGeom>
        </p:spPr>
        <p:txBody>
          <a:bodyPr wrap="square">
            <a:spAutoFit/>
          </a:bodyPr>
          <a:lstStyle/>
          <a:p>
            <a:pPr algn="ctr"/>
            <a:endParaRPr lang="en-US" sz="3600" dirty="0" smtClean="0">
              <a:latin typeface="Gill Sans Light"/>
              <a:cs typeface="Gill Sans Light"/>
            </a:endParaRPr>
          </a:p>
          <a:p>
            <a:pPr algn="ctr"/>
            <a:r>
              <a:rPr lang="en-US" sz="3600" dirty="0" smtClean="0">
                <a:latin typeface="Gill Sans Light"/>
                <a:cs typeface="Gill Sans Light"/>
              </a:rPr>
              <a:t>Engage/Captivate... and make Remarkable</a:t>
            </a:r>
          </a:p>
          <a:p>
            <a:pPr algn="ctr"/>
            <a:endParaRPr lang="en-US" sz="3200" dirty="0" smtClean="0">
              <a:latin typeface="Gill Sans Light"/>
              <a:cs typeface="Gill Sans Light"/>
            </a:endParaRPr>
          </a:p>
        </p:txBody>
      </p:sp>
      <p:pic>
        <p:nvPicPr>
          <p:cNvPr id="8" name="Bildobjekt 7"/>
          <p:cNvPicPr>
            <a:picLocks noChangeAspect="1"/>
          </p:cNvPicPr>
          <p:nvPr/>
        </p:nvPicPr>
        <p:blipFill>
          <a:blip r:embed="rId3"/>
          <a:stretch>
            <a:fillRect/>
          </a:stretch>
        </p:blipFill>
        <p:spPr>
          <a:xfrm>
            <a:off x="3090715" y="2356124"/>
            <a:ext cx="2876506" cy="2799808"/>
          </a:xfrm>
          <a:prstGeom prst="rect">
            <a:avLst/>
          </a:prstGeom>
        </p:spPr>
      </p:pic>
    </p:spTree>
    <p:extLst>
      <p:ext uri="{BB962C8B-B14F-4D97-AF65-F5344CB8AC3E}">
        <p14:creationId xmlns:p14="http://schemas.microsoft.com/office/powerpoint/2010/main" val="16927174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68239" y="159935"/>
            <a:ext cx="8172290" cy="4832092"/>
          </a:xfrm>
          <a:prstGeom prst="rect">
            <a:avLst/>
          </a:prstGeom>
        </p:spPr>
        <p:txBody>
          <a:bodyPr wrap="square">
            <a:spAutoFit/>
          </a:bodyPr>
          <a:lstStyle/>
          <a:p>
            <a:pPr algn="ctr"/>
            <a:endParaRPr lang="en-GB" sz="3600" dirty="0" smtClean="0">
              <a:latin typeface="Gill Sans Light"/>
              <a:cs typeface="Gill Sans Light"/>
            </a:endParaRPr>
          </a:p>
          <a:p>
            <a:pPr algn="ctr"/>
            <a:r>
              <a:rPr lang="en-GB" sz="3600" dirty="0" smtClean="0">
                <a:latin typeface="Gill Sans Light"/>
                <a:cs typeface="Gill Sans Light"/>
              </a:rPr>
              <a:t>Amplify Customer Experience</a:t>
            </a:r>
            <a:br>
              <a:rPr lang="en-GB" sz="3600" dirty="0" smtClean="0">
                <a:latin typeface="Gill Sans Light"/>
                <a:cs typeface="Gill Sans Light"/>
              </a:rPr>
            </a:br>
            <a:endParaRPr lang="en-GB" sz="3600" dirty="0" smtClean="0">
              <a:latin typeface="Gill Sans Light"/>
              <a:cs typeface="Gill Sans Light"/>
            </a:endParaRPr>
          </a:p>
          <a:p>
            <a:pPr algn="ctr"/>
            <a:endParaRPr lang="en-GB" sz="2800" dirty="0" smtClean="0">
              <a:latin typeface="Gill Sans Light"/>
              <a:cs typeface="Gill Sans Light"/>
            </a:endParaRPr>
          </a:p>
          <a:p>
            <a:pPr marL="457200" indent="-457200">
              <a:buFont typeface="Arial"/>
              <a:buChar char="•"/>
            </a:pPr>
            <a:r>
              <a:rPr lang="en-GB" sz="2400" dirty="0" smtClean="0">
                <a:latin typeface="Gill Sans Light"/>
                <a:cs typeface="Gill Sans Light"/>
              </a:rPr>
              <a:t>Make it better by ”really” listening to them</a:t>
            </a:r>
          </a:p>
          <a:p>
            <a:pPr marL="457200" indent="-457200">
              <a:buFont typeface="Arial"/>
              <a:buChar char="•"/>
            </a:pPr>
            <a:r>
              <a:rPr lang="en-GB" sz="2400" dirty="0" smtClean="0">
                <a:latin typeface="Gill Sans Light"/>
                <a:cs typeface="Gill Sans Light"/>
              </a:rPr>
              <a:t>Put customer convenience first</a:t>
            </a:r>
          </a:p>
          <a:p>
            <a:pPr marL="457200" indent="-457200">
              <a:buFont typeface="Arial"/>
              <a:buChar char="•"/>
            </a:pPr>
            <a:r>
              <a:rPr lang="en-GB" sz="2400" dirty="0" smtClean="0">
                <a:latin typeface="Gill Sans Light"/>
                <a:cs typeface="Gill Sans Light"/>
              </a:rPr>
              <a:t>Be useful, Be interesting… stay clear of one-size-fits all </a:t>
            </a:r>
          </a:p>
          <a:p>
            <a:pPr marL="457200" indent="-457200">
              <a:buFont typeface="Arial"/>
              <a:buChar char="•"/>
            </a:pPr>
            <a:r>
              <a:rPr lang="en-GB" sz="2400" dirty="0" smtClean="0">
                <a:latin typeface="Gill Sans Light"/>
                <a:cs typeface="Gill Sans Light"/>
              </a:rPr>
              <a:t>Empower people to share. (People love sharing!)</a:t>
            </a:r>
          </a:p>
          <a:p>
            <a:pPr marL="457200" indent="-457200">
              <a:buFont typeface="Arial"/>
              <a:buChar char="•"/>
            </a:pPr>
            <a:r>
              <a:rPr lang="en-GB" sz="2400" dirty="0" smtClean="0">
                <a:latin typeface="Gill Sans Light"/>
                <a:cs typeface="Gill Sans Light"/>
              </a:rPr>
              <a:t>Focus on unmet needs, and be one step ahead</a:t>
            </a:r>
          </a:p>
          <a:p>
            <a:pPr marL="457200" indent="-457200">
              <a:buFont typeface="Arial"/>
              <a:buChar char="•"/>
            </a:pPr>
            <a:r>
              <a:rPr lang="en-GB" sz="2400" dirty="0" smtClean="0">
                <a:latin typeface="Gill Sans Light"/>
                <a:cs typeface="Gill Sans Light"/>
              </a:rPr>
              <a:t>Add value in every customer interaction</a:t>
            </a:r>
          </a:p>
          <a:p>
            <a:endParaRPr lang="en-GB" sz="2800" dirty="0">
              <a:latin typeface="Gill Sans Light"/>
              <a:cs typeface="Gill Sans Light"/>
            </a:endParaRPr>
          </a:p>
        </p:txBody>
      </p:sp>
    </p:spTree>
    <p:extLst>
      <p:ext uri="{BB962C8B-B14F-4D97-AF65-F5344CB8AC3E}">
        <p14:creationId xmlns:p14="http://schemas.microsoft.com/office/powerpoint/2010/main" val="1877345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normAutofit fontScale="47500" lnSpcReduction="20000"/>
          </a:bodyPr>
          <a:lstStyle/>
          <a:p>
            <a:endParaRPr lang="sv-SE"/>
          </a:p>
        </p:txBody>
      </p:sp>
      <p:sp>
        <p:nvSpPr>
          <p:cNvPr id="6" name="Text Placeholder 1"/>
          <p:cNvSpPr>
            <a:spLocks noGrp="1"/>
          </p:cNvSpPr>
          <p:nvPr>
            <p:ph type="body" sz="quarter" idx="10"/>
          </p:nvPr>
        </p:nvSpPr>
        <p:spPr>
          <a:xfrm>
            <a:off x="-120906" y="1697440"/>
            <a:ext cx="9442706" cy="3822700"/>
          </a:xfrm>
        </p:spPr>
        <p:txBody>
          <a:bodyPr/>
          <a:lstStyle/>
          <a:p>
            <a:pPr marL="342900" lvl="0" indent="-342900" algn="ctr" defTabSz="914400"/>
            <a:r>
              <a:rPr lang="en-US" sz="4800" dirty="0" smtClean="0">
                <a:solidFill>
                  <a:srgbClr val="000000"/>
                </a:solidFill>
                <a:latin typeface="Gill Sans Light"/>
                <a:cs typeface="Gill Sans Light"/>
              </a:rPr>
              <a:t>You know what doesn’t work for a social media strategy? </a:t>
            </a:r>
          </a:p>
          <a:p>
            <a:pPr marL="342900" lvl="0" indent="-342900" algn="ctr" defTabSz="914400"/>
            <a:endParaRPr lang="en-US" sz="5400" dirty="0" smtClean="0">
              <a:solidFill>
                <a:srgbClr val="000000"/>
              </a:solidFill>
              <a:latin typeface="Gill Sans Light"/>
              <a:cs typeface="Gill Sans Light"/>
            </a:endParaRPr>
          </a:p>
          <a:p>
            <a:pPr marL="342900" lvl="0" indent="-342900" algn="ctr" defTabSz="914400"/>
            <a:r>
              <a:rPr lang="en-US" sz="5400" b="1" dirty="0" smtClean="0">
                <a:solidFill>
                  <a:srgbClr val="000000"/>
                </a:solidFill>
                <a:latin typeface="Gill Sans"/>
                <a:cs typeface="Gill Sans"/>
              </a:rPr>
              <a:t>NOT BEING SOCIAL. </a:t>
            </a:r>
          </a:p>
          <a:p>
            <a:pPr marL="342900" lvl="0" indent="-342900" defTabSz="914400">
              <a:buFont typeface="Arial" pitchFamily="34" charset="0"/>
              <a:buChar char="•"/>
            </a:pPr>
            <a:endParaRPr lang="en-US" sz="3600" dirty="0" smtClean="0">
              <a:solidFill>
                <a:srgbClr val="000000"/>
              </a:solidFill>
              <a:latin typeface="Gill Sans Light"/>
              <a:cs typeface="Gill Sans Light"/>
            </a:endParaRPr>
          </a:p>
          <a:p>
            <a:endParaRPr lang="en-US" sz="5400" dirty="0">
              <a:solidFill>
                <a:srgbClr val="000000"/>
              </a:solidFill>
              <a:latin typeface="Gill Sans Light"/>
              <a:cs typeface="Gill Sans Light"/>
            </a:endParaRPr>
          </a:p>
        </p:txBody>
      </p:sp>
    </p:spTree>
    <p:extLst>
      <p:ext uri="{BB962C8B-B14F-4D97-AF65-F5344CB8AC3E}">
        <p14:creationId xmlns:p14="http://schemas.microsoft.com/office/powerpoint/2010/main" val="42949559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a:spLocks noGrp="1"/>
          </p:cNvSpPr>
          <p:nvPr>
            <p:ph type="body" sz="quarter" idx="4294967295"/>
          </p:nvPr>
        </p:nvSpPr>
        <p:spPr>
          <a:xfrm>
            <a:off x="589045" y="2702760"/>
            <a:ext cx="5115718" cy="3439997"/>
          </a:xfrm>
        </p:spPr>
        <p:txBody>
          <a:bodyPr/>
          <a:lstStyle/>
          <a:p>
            <a:pPr marL="0" lvl="0" indent="0" defTabSz="914400">
              <a:buNone/>
            </a:pPr>
            <a:r>
              <a:rPr lang="en-US" sz="2800" b="1" dirty="0" smtClean="0">
                <a:solidFill>
                  <a:srgbClr val="000000"/>
                </a:solidFill>
                <a:latin typeface="Gill Sans Light"/>
                <a:cs typeface="Gill Sans Light"/>
              </a:rPr>
              <a:t>@</a:t>
            </a:r>
            <a:r>
              <a:rPr lang="en-US" sz="2800" b="1" dirty="0" err="1" smtClean="0">
                <a:solidFill>
                  <a:srgbClr val="000000"/>
                </a:solidFill>
                <a:latin typeface="Gill Sans Light"/>
                <a:cs typeface="Gill Sans Light"/>
              </a:rPr>
              <a:t>TedRubin</a:t>
            </a:r>
            <a:endParaRPr lang="en-US" sz="2800" b="1" dirty="0" smtClean="0">
              <a:solidFill>
                <a:srgbClr val="000000"/>
              </a:solidFill>
              <a:latin typeface="Gill Sans Light"/>
              <a:cs typeface="Gill Sans Light"/>
            </a:endParaRPr>
          </a:p>
          <a:p>
            <a:pPr marL="0" lvl="0" indent="0" defTabSz="914400">
              <a:buNone/>
            </a:pPr>
            <a:r>
              <a:rPr lang="en-US" sz="2800" b="1" dirty="0" smtClean="0">
                <a:solidFill>
                  <a:srgbClr val="000000"/>
                </a:solidFill>
                <a:latin typeface="Gill Sans Light"/>
                <a:cs typeface="Gill Sans Light"/>
              </a:rPr>
              <a:t>TedRubin.com</a:t>
            </a:r>
          </a:p>
          <a:p>
            <a:pPr marL="0" lvl="0" indent="0" defTabSz="914400">
              <a:buNone/>
            </a:pPr>
            <a:endParaRPr lang="en-US" sz="2800" dirty="0" smtClean="0">
              <a:solidFill>
                <a:srgbClr val="000000"/>
              </a:solidFill>
              <a:latin typeface="Gill Sans Light"/>
              <a:cs typeface="Gill Sans Light"/>
            </a:endParaRPr>
          </a:p>
          <a:p>
            <a:pPr marL="0" lvl="0" indent="0" defTabSz="914400">
              <a:buNone/>
            </a:pPr>
            <a:r>
              <a:rPr lang="en-US" sz="2800" b="1" dirty="0" err="1" smtClean="0">
                <a:solidFill>
                  <a:srgbClr val="000000"/>
                </a:solidFill>
                <a:latin typeface="Gill Sans Light"/>
                <a:cs typeface="Gill Sans Light"/>
              </a:rPr>
              <a:t>ReturnOnRelationship.com</a:t>
            </a:r>
            <a:endParaRPr lang="en-US" sz="2800" b="1" dirty="0" smtClean="0">
              <a:solidFill>
                <a:srgbClr val="000000"/>
              </a:solidFill>
              <a:latin typeface="Gill Sans Light"/>
              <a:cs typeface="Gill Sans Light"/>
            </a:endParaRPr>
          </a:p>
          <a:p>
            <a:pPr marL="0" lvl="0" indent="0" defTabSz="914400">
              <a:buNone/>
            </a:pPr>
            <a:r>
              <a:rPr lang="en-US" sz="2800" dirty="0" smtClean="0">
                <a:solidFill>
                  <a:srgbClr val="000000"/>
                </a:solidFill>
                <a:latin typeface="Gill Sans Light"/>
                <a:cs typeface="Gill Sans Light"/>
                <a:hlinkClick r:id="rId2"/>
              </a:rPr>
              <a:t>tedrubin@gmail.com</a:t>
            </a:r>
            <a:endParaRPr lang="en-US" sz="2800" dirty="0" smtClean="0">
              <a:solidFill>
                <a:srgbClr val="000000"/>
              </a:solidFill>
              <a:latin typeface="Gill Sans Light"/>
              <a:cs typeface="Gill Sans Light"/>
            </a:endParaRPr>
          </a:p>
          <a:p>
            <a:pPr lvl="0" defTabSz="914400"/>
            <a:endParaRPr lang="en-US" sz="2800" dirty="0" smtClean="0">
              <a:solidFill>
                <a:srgbClr val="000000"/>
              </a:solidFill>
              <a:latin typeface="Gill Sans Light"/>
              <a:cs typeface="Gill Sans Light"/>
            </a:endParaRPr>
          </a:p>
          <a:p>
            <a:pPr lvl="0" defTabSz="914400"/>
            <a:endParaRPr lang="en-US" sz="2800" dirty="0" smtClean="0">
              <a:solidFill>
                <a:srgbClr val="000000"/>
              </a:solidFill>
              <a:latin typeface="Gill Sans Light"/>
              <a:cs typeface="Gill Sans Light"/>
            </a:endParaRPr>
          </a:p>
          <a:p>
            <a:pPr lvl="0" defTabSz="914400"/>
            <a:endParaRPr lang="en-US" sz="2800" dirty="0" smtClean="0">
              <a:solidFill>
                <a:srgbClr val="000000"/>
              </a:solidFill>
              <a:latin typeface="Gill Sans Light"/>
              <a:cs typeface="Gill Sans Light"/>
            </a:endParaRPr>
          </a:p>
        </p:txBody>
      </p:sp>
      <p:sp>
        <p:nvSpPr>
          <p:cNvPr id="5" name="Text Placeholder 4"/>
          <p:cNvSpPr>
            <a:spLocks noGrp="1"/>
          </p:cNvSpPr>
          <p:nvPr>
            <p:ph type="body" sz="quarter" idx="10"/>
          </p:nvPr>
        </p:nvSpPr>
        <p:spPr>
          <a:xfrm>
            <a:off x="589045" y="339669"/>
            <a:ext cx="6756397" cy="1550665"/>
          </a:xfrm>
        </p:spPr>
        <p:txBody>
          <a:bodyPr>
            <a:normAutofit fontScale="55000" lnSpcReduction="20000"/>
          </a:bodyPr>
          <a:lstStyle/>
          <a:p>
            <a:pPr lvl="0"/>
            <a:r>
              <a:rPr lang="en-US" sz="4400" b="1" dirty="0">
                <a:solidFill>
                  <a:srgbClr val="000000"/>
                </a:solidFill>
                <a:latin typeface="Gill Sans Light"/>
                <a:cs typeface="Gill Sans Light"/>
              </a:rPr>
              <a:t>Return on </a:t>
            </a:r>
            <a:r>
              <a:rPr lang="en-US" sz="4400" b="1" dirty="0" smtClean="0">
                <a:solidFill>
                  <a:srgbClr val="000000"/>
                </a:solidFill>
                <a:latin typeface="Gill Sans Light"/>
                <a:cs typeface="Gill Sans Light"/>
              </a:rPr>
              <a:t>Relationship back cover quote…</a:t>
            </a:r>
            <a:endParaRPr lang="en-US" sz="4400" b="1" dirty="0">
              <a:solidFill>
                <a:srgbClr val="000000"/>
              </a:solidFill>
              <a:latin typeface="Gill Sans Light"/>
              <a:cs typeface="Gill Sans Light"/>
            </a:endParaRPr>
          </a:p>
          <a:p>
            <a:pPr lvl="0"/>
            <a:r>
              <a:rPr lang="en-US" dirty="0">
                <a:solidFill>
                  <a:srgbClr val="000000"/>
                </a:solidFill>
                <a:latin typeface="Gill Sans Light"/>
                <a:cs typeface="Gill Sans Light"/>
              </a:rPr>
              <a:t>“In the connection economy, trust and relationships are the new currency. It's not a soft thing you do in your spare time, it's the heart and soul of your business.”</a:t>
            </a:r>
          </a:p>
          <a:p>
            <a:pPr lvl="0"/>
            <a:r>
              <a:rPr lang="en-US" b="1" dirty="0">
                <a:solidFill>
                  <a:srgbClr val="000000"/>
                </a:solidFill>
                <a:latin typeface="Gill Sans Light"/>
                <a:cs typeface="Gill Sans Light"/>
              </a:rPr>
              <a:t>~Seth Godin, Author of Tribes </a:t>
            </a:r>
          </a:p>
        </p:txBody>
      </p:sp>
      <p:pic>
        <p:nvPicPr>
          <p:cNvPr id="7" name="Bildobjekt 5" descr="Relationships are like Muscle Tiss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794" y="1564320"/>
            <a:ext cx="3579727" cy="3660065"/>
          </a:xfrm>
          <a:prstGeom prst="rect">
            <a:avLst/>
          </a:prstGeom>
        </p:spPr>
      </p:pic>
    </p:spTree>
    <p:extLst>
      <p:ext uri="{BB962C8B-B14F-4D97-AF65-F5344CB8AC3E}">
        <p14:creationId xmlns:p14="http://schemas.microsoft.com/office/powerpoint/2010/main" val="25347163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7941"/>
            <a:ext cx="7772400" cy="1156701"/>
          </a:xfrm>
        </p:spPr>
        <p:txBody>
          <a:bodyPr>
            <a:normAutofit/>
          </a:bodyPr>
          <a:lstStyle/>
          <a:p>
            <a:r>
              <a:rPr lang="en-US" sz="4000" dirty="0" smtClean="0">
                <a:latin typeface="Gill Sans Light"/>
                <a:cs typeface="Gill Sans Light"/>
              </a:rPr>
              <a:t>Welcome to the Age of Influence…</a:t>
            </a:r>
            <a:endParaRPr lang="en-US" sz="4000" dirty="0">
              <a:latin typeface="Gill Sans Light"/>
              <a:cs typeface="Gill Sans Light"/>
            </a:endParaRPr>
          </a:p>
        </p:txBody>
      </p:sp>
      <p:sp>
        <p:nvSpPr>
          <p:cNvPr id="3" name="Subtitle 2"/>
          <p:cNvSpPr>
            <a:spLocks noGrp="1"/>
          </p:cNvSpPr>
          <p:nvPr>
            <p:ph type="subTitle" idx="1"/>
          </p:nvPr>
        </p:nvSpPr>
        <p:spPr>
          <a:xfrm>
            <a:off x="1371600" y="2630932"/>
            <a:ext cx="6400800" cy="2494849"/>
          </a:xfrm>
        </p:spPr>
        <p:txBody>
          <a:bodyPr/>
          <a:lstStyle/>
          <a:p>
            <a:r>
              <a:rPr lang="en-US" dirty="0">
                <a:solidFill>
                  <a:srgbClr val="000000"/>
                </a:solidFill>
                <a:latin typeface="Gill Sans Light"/>
                <a:cs typeface="Gill Sans Light"/>
              </a:rPr>
              <a:t>w</a:t>
            </a:r>
            <a:r>
              <a:rPr lang="en-US" dirty="0" smtClean="0">
                <a:solidFill>
                  <a:srgbClr val="000000"/>
                </a:solidFill>
                <a:latin typeface="Gill Sans Light"/>
                <a:cs typeface="Gill Sans Light"/>
              </a:rPr>
              <a:t>here anyone can build an audience and effect change, advocate brands, build relationships, and make a difference.</a:t>
            </a:r>
            <a:endParaRPr lang="en-US" dirty="0">
              <a:solidFill>
                <a:srgbClr val="000000"/>
              </a:solidFill>
              <a:latin typeface="Gill Sans Light"/>
              <a:cs typeface="Gill Sans Light"/>
            </a:endParaRPr>
          </a:p>
        </p:txBody>
      </p:sp>
    </p:spTree>
    <p:extLst>
      <p:ext uri="{BB962C8B-B14F-4D97-AF65-F5344CB8AC3E}">
        <p14:creationId xmlns:p14="http://schemas.microsoft.com/office/powerpoint/2010/main" val="35253169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457200" y="52694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00"/>
                </a:solidFill>
                <a:latin typeface="Gill Sans Light"/>
                <a:cs typeface="Gill Sans Light"/>
              </a:rPr>
              <a:t>Fans, Friends, Followers</a:t>
            </a:r>
            <a:br>
              <a:rPr lang="en-US" sz="4800" dirty="0" smtClean="0">
                <a:solidFill>
                  <a:srgbClr val="000000"/>
                </a:solidFill>
                <a:latin typeface="Gill Sans Light"/>
                <a:cs typeface="Gill Sans Light"/>
              </a:rPr>
            </a:br>
            <a:r>
              <a:rPr lang="en-US" sz="4800" dirty="0" smtClean="0">
                <a:solidFill>
                  <a:srgbClr val="000000"/>
                </a:solidFill>
                <a:latin typeface="Gill Sans Light"/>
                <a:cs typeface="Gill Sans Light"/>
              </a:rPr>
              <a:t>Audience? Or Asset?</a:t>
            </a:r>
            <a:br>
              <a:rPr lang="en-US" sz="4800" dirty="0" smtClean="0">
                <a:solidFill>
                  <a:srgbClr val="000000"/>
                </a:solidFill>
                <a:latin typeface="Gill Sans Light"/>
                <a:cs typeface="Gill Sans Light"/>
              </a:rPr>
            </a:br>
            <a:endParaRPr lang="en-US" sz="4800" dirty="0">
              <a:solidFill>
                <a:srgbClr val="000000"/>
              </a:solidFill>
              <a:latin typeface="Gill Sans Light"/>
              <a:cs typeface="Gill Sans Light"/>
            </a:endParaRPr>
          </a:p>
        </p:txBody>
      </p:sp>
      <p:pic>
        <p:nvPicPr>
          <p:cNvPr id="8" name="Picture 7"/>
          <p:cNvPicPr>
            <a:picLocks noChangeAspect="1"/>
          </p:cNvPicPr>
          <p:nvPr/>
        </p:nvPicPr>
        <p:blipFill>
          <a:blip r:embed="rId2" cstate="print"/>
          <a:stretch>
            <a:fillRect/>
          </a:stretch>
        </p:blipFill>
        <p:spPr>
          <a:xfrm>
            <a:off x="265376" y="2143570"/>
            <a:ext cx="8686800" cy="3085738"/>
          </a:xfrm>
          <a:prstGeom prst="rect">
            <a:avLst/>
          </a:prstGeom>
          <a:ln w="38100">
            <a:solidFill>
              <a:srgbClr val="FFFFFF"/>
            </a:solidFill>
          </a:ln>
        </p:spPr>
      </p:pic>
    </p:spTree>
    <p:extLst>
      <p:ext uri="{BB962C8B-B14F-4D97-AF65-F5344CB8AC3E}">
        <p14:creationId xmlns:p14="http://schemas.microsoft.com/office/powerpoint/2010/main" val="672493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41857" y="5651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00"/>
                </a:solidFill>
                <a:latin typeface="Gill Sans Light"/>
                <a:cs typeface="Gill Sans Light"/>
              </a:rPr>
              <a:t>One by One…</a:t>
            </a:r>
            <a:endParaRPr lang="en-US" sz="4800" dirty="0">
              <a:solidFill>
                <a:srgbClr val="000000"/>
              </a:solidFill>
              <a:latin typeface="Gill Sans Light"/>
              <a:cs typeface="Gill Sans Light"/>
            </a:endParaRPr>
          </a:p>
        </p:txBody>
      </p:sp>
      <p:pic>
        <p:nvPicPr>
          <p:cNvPr id="4" name="Picture 3" descr="people.png"/>
          <p:cNvPicPr>
            <a:picLocks noChangeAspect="1"/>
          </p:cNvPicPr>
          <p:nvPr/>
        </p:nvPicPr>
        <p:blipFill rotWithShape="1">
          <a:blip r:embed="rId2">
            <a:extLst>
              <a:ext uri="{28A0092B-C50C-407E-A947-70E740481C1C}">
                <a14:useLocalDpi xmlns:a14="http://schemas.microsoft.com/office/drawing/2010/main" val="0"/>
              </a:ext>
            </a:extLst>
          </a:blip>
          <a:srcRect t="31295"/>
          <a:stretch/>
        </p:blipFill>
        <p:spPr>
          <a:xfrm>
            <a:off x="425004" y="2222197"/>
            <a:ext cx="8246453" cy="3186984"/>
          </a:xfrm>
          <a:prstGeom prst="rect">
            <a:avLst/>
          </a:prstGeom>
        </p:spPr>
      </p:pic>
    </p:spTree>
    <p:extLst>
      <p:ext uri="{BB962C8B-B14F-4D97-AF65-F5344CB8AC3E}">
        <p14:creationId xmlns:p14="http://schemas.microsoft.com/office/powerpoint/2010/main" val="19218189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normAutofit fontScale="47500" lnSpcReduction="20000"/>
          </a:bodyPr>
          <a:lstStyle/>
          <a:p>
            <a:endParaRPr lang="sv-SE"/>
          </a:p>
        </p:txBody>
      </p:sp>
      <p:pic>
        <p:nvPicPr>
          <p:cNvPr id="6" name="Picture 4"/>
          <p:cNvPicPr>
            <a:picLocks noChangeAspect="1"/>
          </p:cNvPicPr>
          <p:nvPr/>
        </p:nvPicPr>
        <p:blipFill>
          <a:blip r:embed="rId2" cstate="print"/>
          <a:stretch>
            <a:fillRect/>
          </a:stretch>
        </p:blipFill>
        <p:spPr>
          <a:xfrm>
            <a:off x="808087" y="1194135"/>
            <a:ext cx="3001988" cy="4470065"/>
          </a:xfrm>
          <a:prstGeom prst="rect">
            <a:avLst/>
          </a:prstGeom>
          <a:ln w="38100">
            <a:solidFill>
              <a:srgbClr val="FFFFFF"/>
            </a:solidFill>
          </a:ln>
        </p:spPr>
      </p:pic>
      <p:sp>
        <p:nvSpPr>
          <p:cNvPr id="7" name="Text Placeholder 1"/>
          <p:cNvSpPr>
            <a:spLocks noGrp="1"/>
          </p:cNvSpPr>
          <p:nvPr>
            <p:ph type="body" sz="quarter" idx="10"/>
          </p:nvPr>
        </p:nvSpPr>
        <p:spPr>
          <a:xfrm>
            <a:off x="4231756" y="1421637"/>
            <a:ext cx="4099444" cy="3822700"/>
          </a:xfrm>
        </p:spPr>
        <p:txBody>
          <a:bodyPr>
            <a:normAutofit/>
          </a:bodyPr>
          <a:lstStyle/>
          <a:p>
            <a:pPr lvl="0" algn="ctr" defTabSz="914400"/>
            <a:r>
              <a:rPr lang="en-US" sz="4400" dirty="0" smtClean="0">
                <a:solidFill>
                  <a:srgbClr val="000000"/>
                </a:solidFill>
                <a:latin typeface="Gill Sans Light"/>
                <a:cs typeface="Gill Sans Light"/>
              </a:rPr>
              <a:t>Social is a </a:t>
            </a:r>
            <a:r>
              <a:rPr lang="en-US" sz="4400" b="1" dirty="0" smtClean="0">
                <a:solidFill>
                  <a:srgbClr val="000000"/>
                </a:solidFill>
                <a:latin typeface="Gill Sans"/>
                <a:cs typeface="Gill Sans"/>
              </a:rPr>
              <a:t>facilitator</a:t>
            </a:r>
            <a:r>
              <a:rPr lang="en-US" sz="4400" dirty="0" smtClean="0">
                <a:solidFill>
                  <a:srgbClr val="000000"/>
                </a:solidFill>
                <a:latin typeface="Gill Sans Light"/>
                <a:cs typeface="Gill Sans Light"/>
              </a:rPr>
              <a:t> of relationships, it is not the relationship itself!</a:t>
            </a:r>
            <a:endParaRPr lang="en-US" sz="1100" dirty="0">
              <a:solidFill>
                <a:srgbClr val="000000"/>
              </a:solidFill>
              <a:latin typeface="Gill Sans Light"/>
              <a:cs typeface="Gill Sans Light"/>
            </a:endParaRPr>
          </a:p>
        </p:txBody>
      </p:sp>
    </p:spTree>
    <p:extLst>
      <p:ext uri="{BB962C8B-B14F-4D97-AF65-F5344CB8AC3E}">
        <p14:creationId xmlns:p14="http://schemas.microsoft.com/office/powerpoint/2010/main" val="20900674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normAutofit fontScale="47500" lnSpcReduction="20000"/>
          </a:bodyPr>
          <a:lstStyle/>
          <a:p>
            <a:endParaRPr lang="sv-SE"/>
          </a:p>
        </p:txBody>
      </p:sp>
      <p:sp>
        <p:nvSpPr>
          <p:cNvPr id="6" name="Text Placeholder 1"/>
          <p:cNvSpPr>
            <a:spLocks noGrp="1"/>
          </p:cNvSpPr>
          <p:nvPr>
            <p:ph type="body" sz="quarter" idx="10"/>
          </p:nvPr>
        </p:nvSpPr>
        <p:spPr>
          <a:xfrm>
            <a:off x="425194" y="1316440"/>
            <a:ext cx="8241137" cy="3822700"/>
          </a:xfrm>
        </p:spPr>
        <p:txBody>
          <a:bodyPr/>
          <a:lstStyle/>
          <a:p>
            <a:pPr marL="342900" lvl="0" indent="-342900" algn="ctr" defTabSz="914400"/>
            <a:endParaRPr lang="en-US" sz="4400" dirty="0" smtClean="0">
              <a:solidFill>
                <a:srgbClr val="000000"/>
              </a:solidFill>
              <a:latin typeface="Gill Sans Light"/>
              <a:cs typeface="Gill Sans Light"/>
            </a:endParaRPr>
          </a:p>
          <a:p>
            <a:pPr marL="342900" lvl="0" indent="-342900" algn="ctr" defTabSz="914400"/>
            <a:r>
              <a:rPr lang="en-US" sz="4400" dirty="0" smtClean="0">
                <a:solidFill>
                  <a:srgbClr val="000000"/>
                </a:solidFill>
                <a:latin typeface="Gill Sans Light"/>
                <a:cs typeface="Gill Sans Light"/>
              </a:rPr>
              <a:t>A “Brand” is what a business does, and a </a:t>
            </a:r>
            <a:r>
              <a:rPr lang="en-US" sz="4400" b="1" dirty="0" smtClean="0">
                <a:solidFill>
                  <a:srgbClr val="000000"/>
                </a:solidFill>
                <a:latin typeface="Gill Sans"/>
                <a:cs typeface="Gill Sans"/>
              </a:rPr>
              <a:t>“Reputation”</a:t>
            </a:r>
            <a:r>
              <a:rPr lang="en-US" sz="4400" dirty="0" smtClean="0">
                <a:solidFill>
                  <a:srgbClr val="000000"/>
                </a:solidFill>
                <a:latin typeface="Gill Sans"/>
                <a:cs typeface="Gill Sans"/>
              </a:rPr>
              <a:t> </a:t>
            </a:r>
            <a:r>
              <a:rPr lang="en-US" sz="4400" dirty="0" smtClean="0">
                <a:solidFill>
                  <a:srgbClr val="000000"/>
                </a:solidFill>
                <a:latin typeface="Gill Sans Light"/>
                <a:cs typeface="Gill Sans Light"/>
              </a:rPr>
              <a:t>is what people </a:t>
            </a:r>
            <a:r>
              <a:rPr lang="en-US" sz="4400" b="1" dirty="0" smtClean="0">
                <a:solidFill>
                  <a:srgbClr val="000000"/>
                </a:solidFill>
                <a:latin typeface="Gill Sans"/>
                <a:cs typeface="Gill Sans"/>
              </a:rPr>
              <a:t>remember and share</a:t>
            </a:r>
            <a:r>
              <a:rPr lang="en-US" sz="4400" dirty="0" smtClean="0">
                <a:solidFill>
                  <a:srgbClr val="000000"/>
                </a:solidFill>
                <a:latin typeface="Gill Sans"/>
                <a:cs typeface="Gill Sans"/>
              </a:rPr>
              <a:t>.</a:t>
            </a:r>
            <a:endParaRPr lang="en-US" sz="4400" dirty="0">
              <a:solidFill>
                <a:srgbClr val="000000"/>
              </a:solidFill>
              <a:latin typeface="Gill Sans"/>
              <a:cs typeface="Gill Sans"/>
            </a:endParaRPr>
          </a:p>
        </p:txBody>
      </p:sp>
    </p:spTree>
    <p:extLst>
      <p:ext uri="{BB962C8B-B14F-4D97-AF65-F5344CB8AC3E}">
        <p14:creationId xmlns:p14="http://schemas.microsoft.com/office/powerpoint/2010/main" val="42086260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normAutofit fontScale="47500" lnSpcReduction="20000"/>
          </a:bodyPr>
          <a:lstStyle/>
          <a:p>
            <a:endParaRPr lang="sv-SE"/>
          </a:p>
        </p:txBody>
      </p:sp>
      <p:sp>
        <p:nvSpPr>
          <p:cNvPr id="6" name="Text Placeholder 1"/>
          <p:cNvSpPr>
            <a:spLocks noGrp="1"/>
          </p:cNvSpPr>
          <p:nvPr>
            <p:ph type="body" sz="quarter" idx="10"/>
          </p:nvPr>
        </p:nvSpPr>
        <p:spPr>
          <a:xfrm>
            <a:off x="457202" y="1011640"/>
            <a:ext cx="8241137" cy="3822700"/>
          </a:xfrm>
        </p:spPr>
        <p:txBody>
          <a:bodyPr>
            <a:normAutofit fontScale="92500" lnSpcReduction="10000"/>
          </a:bodyPr>
          <a:lstStyle/>
          <a:p>
            <a:pPr algn="ctr"/>
            <a:endParaRPr lang="en-US" sz="4000" dirty="0" smtClean="0">
              <a:solidFill>
                <a:srgbClr val="000000"/>
              </a:solidFill>
              <a:latin typeface="Gill Sans Light"/>
              <a:cs typeface="Gill Sans Light"/>
            </a:endParaRPr>
          </a:p>
          <a:p>
            <a:pPr algn="ctr"/>
            <a:r>
              <a:rPr lang="en-US" sz="4000" dirty="0" smtClean="0">
                <a:solidFill>
                  <a:srgbClr val="000000"/>
                </a:solidFill>
                <a:latin typeface="Gill Sans Light"/>
                <a:cs typeface="Gill Sans Light"/>
              </a:rPr>
              <a:t>Think </a:t>
            </a:r>
            <a:r>
              <a:rPr lang="en-US" sz="4000" b="1" dirty="0" smtClean="0">
                <a:solidFill>
                  <a:srgbClr val="000000"/>
                </a:solidFill>
                <a:latin typeface="Gill Sans"/>
                <a:cs typeface="Gill Sans"/>
              </a:rPr>
              <a:t>REPUTATION</a:t>
            </a:r>
            <a:r>
              <a:rPr lang="en-US" sz="4000" dirty="0" smtClean="0">
                <a:solidFill>
                  <a:srgbClr val="000000"/>
                </a:solidFill>
                <a:latin typeface="Gill Sans Light"/>
                <a:cs typeface="Gill Sans Light"/>
              </a:rPr>
              <a:t>, not ranking…</a:t>
            </a:r>
          </a:p>
          <a:p>
            <a:pPr algn="ctr"/>
            <a:r>
              <a:rPr lang="en-US" sz="4000" dirty="0" smtClean="0">
                <a:solidFill>
                  <a:srgbClr val="000000"/>
                </a:solidFill>
                <a:latin typeface="Gill Sans Light"/>
                <a:cs typeface="Gill Sans Light"/>
              </a:rPr>
              <a:t> </a:t>
            </a:r>
          </a:p>
          <a:p>
            <a:pPr algn="ctr"/>
            <a:r>
              <a:rPr lang="en-US" sz="4000" b="1" dirty="0" smtClean="0">
                <a:solidFill>
                  <a:srgbClr val="000000"/>
                </a:solidFill>
                <a:latin typeface="Gill Sans"/>
                <a:cs typeface="Gill Sans"/>
              </a:rPr>
              <a:t>CONNECTION</a:t>
            </a:r>
            <a:r>
              <a:rPr lang="en-US" sz="4000" dirty="0" smtClean="0">
                <a:solidFill>
                  <a:srgbClr val="000000"/>
                </a:solidFill>
                <a:latin typeface="Gill Sans Light"/>
                <a:cs typeface="Gill Sans Light"/>
              </a:rPr>
              <a:t>, not network… </a:t>
            </a:r>
          </a:p>
          <a:p>
            <a:pPr algn="ctr"/>
            <a:endParaRPr lang="en-US" sz="4000" dirty="0" smtClean="0">
              <a:solidFill>
                <a:srgbClr val="000000"/>
              </a:solidFill>
              <a:latin typeface="Gill Sans Light"/>
              <a:cs typeface="Gill Sans Light"/>
            </a:endParaRPr>
          </a:p>
          <a:p>
            <a:pPr algn="ctr"/>
            <a:r>
              <a:rPr lang="en-US" sz="4000" b="1" dirty="0" smtClean="0">
                <a:solidFill>
                  <a:srgbClr val="000000"/>
                </a:solidFill>
                <a:latin typeface="Gill Sans"/>
                <a:cs typeface="Gill Sans"/>
              </a:rPr>
              <a:t>LOYALTY</a:t>
            </a:r>
            <a:r>
              <a:rPr lang="en-US" sz="4000" dirty="0" smtClean="0">
                <a:solidFill>
                  <a:srgbClr val="000000"/>
                </a:solidFill>
                <a:latin typeface="Gill Sans Light"/>
                <a:cs typeface="Gill Sans Light"/>
              </a:rPr>
              <a:t>, not celebrity.</a:t>
            </a:r>
            <a:endParaRPr lang="en-US" sz="4000" dirty="0">
              <a:solidFill>
                <a:srgbClr val="000000"/>
              </a:solidFill>
              <a:latin typeface="Gill Sans Light"/>
              <a:cs typeface="Gill Sans Light"/>
            </a:endParaRPr>
          </a:p>
        </p:txBody>
      </p:sp>
    </p:spTree>
    <p:extLst>
      <p:ext uri="{BB962C8B-B14F-4D97-AF65-F5344CB8AC3E}">
        <p14:creationId xmlns:p14="http://schemas.microsoft.com/office/powerpoint/2010/main" val="25931738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normAutofit fontScale="47500" lnSpcReduction="20000"/>
          </a:bodyPr>
          <a:lstStyle/>
          <a:p>
            <a:endParaRPr lang="sv-SE"/>
          </a:p>
        </p:txBody>
      </p:sp>
      <p:pic>
        <p:nvPicPr>
          <p:cNvPr id="6" name="Picture 8"/>
          <p:cNvPicPr>
            <a:picLocks noChangeAspect="1"/>
          </p:cNvPicPr>
          <p:nvPr/>
        </p:nvPicPr>
        <p:blipFill>
          <a:blip r:embed="rId2" cstate="print"/>
          <a:stretch>
            <a:fillRect/>
          </a:stretch>
        </p:blipFill>
        <p:spPr>
          <a:xfrm>
            <a:off x="2159000" y="2230840"/>
            <a:ext cx="5054600" cy="3365500"/>
          </a:xfrm>
          <a:prstGeom prst="rect">
            <a:avLst/>
          </a:prstGeom>
          <a:ln w="38100">
            <a:solidFill>
              <a:srgbClr val="898989"/>
            </a:solidFill>
          </a:ln>
        </p:spPr>
      </p:pic>
      <p:sp>
        <p:nvSpPr>
          <p:cNvPr id="7" name="Text Placeholder 1"/>
          <p:cNvSpPr>
            <a:spLocks noGrp="1"/>
          </p:cNvSpPr>
          <p:nvPr>
            <p:ph type="body" sz="quarter" idx="4294967295"/>
          </p:nvPr>
        </p:nvSpPr>
        <p:spPr>
          <a:xfrm>
            <a:off x="457204" y="1276625"/>
            <a:ext cx="8359250" cy="961603"/>
          </a:xfrm>
        </p:spPr>
        <p:txBody>
          <a:bodyPr/>
          <a:lstStyle/>
          <a:p>
            <a:pPr marL="0" lvl="0" indent="0" algn="ctr" defTabSz="914400">
              <a:buNone/>
            </a:pPr>
            <a:r>
              <a:rPr lang="en-US" sz="4400" dirty="0" smtClean="0">
                <a:solidFill>
                  <a:srgbClr val="000000"/>
                </a:solidFill>
                <a:latin typeface="Gill Sans Light"/>
                <a:cs typeface="Gill Sans Light"/>
              </a:rPr>
              <a:t>JetBlue Gets It! </a:t>
            </a:r>
            <a:endParaRPr lang="en-US" sz="4400" dirty="0">
              <a:solidFill>
                <a:srgbClr val="000000"/>
              </a:solidFill>
              <a:latin typeface="Gill Sans Light"/>
              <a:cs typeface="Gill Sans Light"/>
            </a:endParaRPr>
          </a:p>
        </p:txBody>
      </p:sp>
      <p:sp>
        <p:nvSpPr>
          <p:cNvPr id="8" name="Text Placeholder 4"/>
          <p:cNvSpPr>
            <a:spLocks noGrp="1"/>
          </p:cNvSpPr>
          <p:nvPr>
            <p:ph type="body" sz="quarter" idx="10"/>
          </p:nvPr>
        </p:nvSpPr>
        <p:spPr>
          <a:xfrm>
            <a:off x="635002" y="117475"/>
            <a:ext cx="6756397" cy="631825"/>
          </a:xfrm>
        </p:spPr>
        <p:txBody>
          <a:bodyPr>
            <a:normAutofit lnSpcReduction="10000"/>
          </a:bodyPr>
          <a:lstStyle/>
          <a:p>
            <a:r>
              <a:rPr lang="en-US" dirty="0" smtClean="0">
                <a:solidFill>
                  <a:srgbClr val="000000"/>
                </a:solidFill>
                <a:latin typeface="Gill Sans Light"/>
                <a:cs typeface="Gill Sans Light"/>
              </a:rPr>
              <a:t>               Return on Relationship </a:t>
            </a:r>
            <a:endParaRPr lang="en-US" dirty="0">
              <a:solidFill>
                <a:srgbClr val="000000"/>
              </a:solidFill>
              <a:latin typeface="Gill Sans Light"/>
              <a:cs typeface="Gill Sans Light"/>
            </a:endParaRPr>
          </a:p>
        </p:txBody>
      </p:sp>
    </p:spTree>
    <p:extLst>
      <p:ext uri="{BB962C8B-B14F-4D97-AF65-F5344CB8AC3E}">
        <p14:creationId xmlns:p14="http://schemas.microsoft.com/office/powerpoint/2010/main" val="2509601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41238</TotalTime>
  <Words>597</Words>
  <Application>Microsoft Macintosh PowerPoint</Application>
  <PresentationFormat>On-screen Show (4:3)</PresentationFormat>
  <Paragraphs>111</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 Design</vt:lpstr>
      <vt:lpstr>PowerPoint Presentation</vt:lpstr>
      <vt:lpstr>PowerPoint Presentation</vt:lpstr>
      <vt:lpstr>Welcome to the Age of Influence…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Flack</dc:creator>
  <cp:lastModifiedBy>Ted Rubin</cp:lastModifiedBy>
  <cp:revision>105</cp:revision>
  <cp:lastPrinted>2012-10-09T23:39:14Z</cp:lastPrinted>
  <dcterms:created xsi:type="dcterms:W3CDTF">2013-10-08T20:08:26Z</dcterms:created>
  <dcterms:modified xsi:type="dcterms:W3CDTF">2014-07-20T14:49:18Z</dcterms:modified>
</cp:coreProperties>
</file>