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368" r:id="rId3"/>
    <p:sldId id="274" r:id="rId4"/>
    <p:sldId id="375" r:id="rId5"/>
    <p:sldId id="371" r:id="rId6"/>
    <p:sldId id="376" r:id="rId7"/>
    <p:sldId id="346" r:id="rId8"/>
    <p:sldId id="262" r:id="rId9"/>
    <p:sldId id="358" r:id="rId10"/>
    <p:sldId id="359" r:id="rId11"/>
    <p:sldId id="353" r:id="rId12"/>
    <p:sldId id="265" r:id="rId13"/>
    <p:sldId id="263" r:id="rId14"/>
    <p:sldId id="267" r:id="rId15"/>
    <p:sldId id="259" r:id="rId16"/>
    <p:sldId id="369" r:id="rId17"/>
    <p:sldId id="335" r:id="rId18"/>
    <p:sldId id="268" r:id="rId19"/>
    <p:sldId id="269" r:id="rId20"/>
    <p:sldId id="337" r:id="rId21"/>
    <p:sldId id="361" r:id="rId22"/>
    <p:sldId id="379" r:id="rId23"/>
    <p:sldId id="360" r:id="rId24"/>
    <p:sldId id="314" r:id="rId25"/>
    <p:sldId id="373" r:id="rId26"/>
    <p:sldId id="374" r:id="rId27"/>
    <p:sldId id="356" r:id="rId28"/>
    <p:sldId id="323" r:id="rId29"/>
    <p:sldId id="37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d Rub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37"/>
  </p:normalViewPr>
  <p:slideViewPr>
    <p:cSldViewPr snapToGrid="0" snapToObjects="1">
      <p:cViewPr varScale="1">
        <p:scale>
          <a:sx n="93" d="100"/>
          <a:sy n="93" d="100"/>
        </p:scale>
        <p:origin x="216" y="4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D1A73-12D5-1547-8176-0A01A7321883}" type="datetimeFigureOut">
              <a:rPr lang="nb-NO" smtClean="0"/>
              <a:t>06.08.2024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FB539-E839-DA4F-BFFF-4414D30AED8A}" type="slidenum">
              <a:rPr lang="nb-NO" smtClean="0"/>
              <a:t>‹#›</a:t>
            </a:fld>
            <a:endParaRPr lang="nb-NO"/>
          </a:p>
        </p:txBody>
      </p:sp>
    </p:spTree>
    <p:extLst>
      <p:ext uri="{BB962C8B-B14F-4D97-AF65-F5344CB8AC3E}">
        <p14:creationId xmlns:p14="http://schemas.microsoft.com/office/powerpoint/2010/main" val="385080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effectLst/>
                <a:highlight>
                  <a:srgbClr val="FFFFFF"/>
                </a:highlight>
                <a:latin typeface="-apple-system"/>
              </a:rPr>
              <a:t>If you want to build your brand… Own the Customer Experience. </a:t>
            </a:r>
            <a:endParaRPr lang="en-US" dirty="0"/>
          </a:p>
          <a:p>
            <a:pPr algn="ctr"/>
            <a:endParaRPr lang="en-US" dirty="0"/>
          </a:p>
          <a:p>
            <a:pPr algn="ctr"/>
            <a:r>
              <a:rPr lang="en-US" dirty="0"/>
              <a:t>Because the way I see it… Customer Experience is your only true “REAL”</a:t>
            </a:r>
            <a:r>
              <a:rPr lang="en-US" baseline="0" dirty="0"/>
              <a:t> </a:t>
            </a:r>
            <a:r>
              <a:rPr lang="en-US" dirty="0"/>
              <a:t>branding</a:t>
            </a:r>
          </a:p>
        </p:txBody>
      </p:sp>
      <p:sp>
        <p:nvSpPr>
          <p:cNvPr id="4" name="Slide Number Placeholder 3"/>
          <p:cNvSpPr>
            <a:spLocks noGrp="1"/>
          </p:cNvSpPr>
          <p:nvPr>
            <p:ph type="sldNum" sz="quarter" idx="10"/>
          </p:nvPr>
        </p:nvSpPr>
        <p:spPr/>
        <p:txBody>
          <a:bodyPr/>
          <a:lstStyle/>
          <a:p>
            <a:fld id="{764FB539-E839-DA4F-BFFF-4414D30AED8A}" type="slidenum">
              <a:rPr lang="nb-NO" smtClean="0"/>
              <a:t>1</a:t>
            </a:fld>
            <a:endParaRPr lang="nb-NO"/>
          </a:p>
        </p:txBody>
      </p:sp>
    </p:spTree>
    <p:extLst>
      <p:ext uri="{BB962C8B-B14F-4D97-AF65-F5344CB8AC3E}">
        <p14:creationId xmlns:p14="http://schemas.microsoft.com/office/powerpoint/2010/main" val="312730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Establishing</a:t>
            </a:r>
            <a:r>
              <a:rPr lang="en-US" baseline="0" dirty="0"/>
              <a:t> Trust</a:t>
            </a:r>
            <a:r>
              <a:rPr lang="mr-IN" baseline="0" dirty="0"/>
              <a:t>…</a:t>
            </a:r>
            <a:endParaRPr lang="en-US" baseline="0" dirty="0"/>
          </a:p>
          <a:p>
            <a:pPr algn="ctr"/>
            <a:r>
              <a:rPr lang="en-US" baseline="0" dirty="0"/>
              <a:t>A Crucial Pillar in Building Customer Experience</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10</a:t>
            </a:fld>
            <a:endParaRPr lang="nb-NO"/>
          </a:p>
        </p:txBody>
      </p:sp>
    </p:spTree>
    <p:extLst>
      <p:ext uri="{BB962C8B-B14F-4D97-AF65-F5344CB8AC3E}">
        <p14:creationId xmlns:p14="http://schemas.microsoft.com/office/powerpoint/2010/main" val="237172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You may have picked up my earlier mention of </a:t>
            </a:r>
            <a:r>
              <a:rPr lang="en-US" dirty="0" err="1"/>
              <a:t>OmniPresent</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11</a:t>
            </a:fld>
            <a:endParaRPr lang="nb-NO"/>
          </a:p>
        </p:txBody>
      </p:sp>
    </p:spTree>
    <p:extLst>
      <p:ext uri="{BB962C8B-B14F-4D97-AF65-F5344CB8AC3E}">
        <p14:creationId xmlns:p14="http://schemas.microsoft.com/office/powerpoint/2010/main" val="263497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Communication is Key</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We know that in</a:t>
            </a:r>
            <a:r>
              <a:rPr lang="en-US" baseline="0" dirty="0"/>
              <a:t> order to build trust with another person,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there must be good two-way communication</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12</a:t>
            </a:fld>
            <a:endParaRPr lang="nb-NO"/>
          </a:p>
        </p:txBody>
      </p:sp>
    </p:spTree>
    <p:extLst>
      <p:ext uri="{BB962C8B-B14F-4D97-AF65-F5344CB8AC3E}">
        <p14:creationId xmlns:p14="http://schemas.microsoft.com/office/powerpoint/2010/main" val="3935926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baseline="0" dirty="0"/>
              <a:t>.</a:t>
            </a:r>
            <a:r>
              <a:rPr lang="en-US" dirty="0"/>
              <a:t>Be where your customers are and be prepared to</a:t>
            </a:r>
            <a:r>
              <a:rPr lang="en-US" baseline="0" dirty="0"/>
              <a:t> deliver and communicate in the way they prefer.</a:t>
            </a:r>
          </a:p>
          <a:p>
            <a:pPr algn="ctr"/>
            <a:r>
              <a:rPr lang="en-US" baseline="0" dirty="0"/>
              <a:t>‘Girl’s story about communicating”</a:t>
            </a:r>
          </a:p>
          <a:p>
            <a:pPr algn="ctr"/>
            <a:r>
              <a:rPr lang="en-US" baseline="0" dirty="0"/>
              <a:t>Connecting your employees so they can collaboratively deliver a seamless experience. </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13</a:t>
            </a:fld>
            <a:endParaRPr lang="nb-NO"/>
          </a:p>
        </p:txBody>
      </p:sp>
    </p:spTree>
    <p:extLst>
      <p:ext uri="{BB962C8B-B14F-4D97-AF65-F5344CB8AC3E}">
        <p14:creationId xmlns:p14="http://schemas.microsoft.com/office/powerpoint/2010/main" val="73659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Enable and empower connection so your employees can collaboratively deliver a seamless experience.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AND THE NEXT STEP IS… </a:t>
            </a:r>
            <a:endParaRPr lang="en-US" dirty="0"/>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14</a:t>
            </a:fld>
            <a:endParaRPr lang="nb-NO"/>
          </a:p>
        </p:txBody>
      </p:sp>
    </p:spTree>
    <p:extLst>
      <p:ext uri="{BB962C8B-B14F-4D97-AF65-F5344CB8AC3E}">
        <p14:creationId xmlns:p14="http://schemas.microsoft.com/office/powerpoint/2010/main" val="334024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b="0" i="0" dirty="0">
                <a:solidFill>
                  <a:srgbClr val="515151"/>
                </a:solidFill>
                <a:effectLst/>
                <a:highlight>
                  <a:srgbClr val="FFFFFF"/>
                </a:highlight>
                <a:latin typeface="Roboto" panose="02000000000000000000" pitchFamily="2" charset="0"/>
              </a:rPr>
              <a:t>Brainstorming too often becomes the narrow view of a few (very) vocal people</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15</a:t>
            </a:fld>
            <a:endParaRPr lang="nb-NO"/>
          </a:p>
        </p:txBody>
      </p:sp>
    </p:spTree>
    <p:extLst>
      <p:ext uri="{BB962C8B-B14F-4D97-AF65-F5344CB8AC3E}">
        <p14:creationId xmlns:p14="http://schemas.microsoft.com/office/powerpoint/2010/main" val="3004894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515151"/>
                </a:solidFill>
                <a:effectLst/>
                <a:highlight>
                  <a:srgbClr val="FFFFFF"/>
                </a:highlight>
                <a:latin typeface="Roboto" panose="020F0502020204030204" pitchFamily="34" charset="0"/>
              </a:rPr>
              <a:t>Start by listening and taking employees ideas seriously. Don’t dismiss new ideas out of hand, and don’t try to corral everyone in the brainstorming session into focusing on the same few ideas, from the same few people.</a:t>
            </a:r>
            <a:endParaRPr lang="en-US" dirty="0"/>
          </a:p>
          <a:p>
            <a:pPr algn="ct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16</a:t>
            </a:fld>
            <a:endParaRPr lang="nb-NO"/>
          </a:p>
        </p:txBody>
      </p:sp>
    </p:spTree>
    <p:extLst>
      <p:ext uri="{BB962C8B-B14F-4D97-AF65-F5344CB8AC3E}">
        <p14:creationId xmlns:p14="http://schemas.microsoft.com/office/powerpoint/2010/main" val="219066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SO IMPORTANT</a:t>
            </a:r>
            <a:r>
              <a:rPr lang="en-US" baseline="0" dirty="0"/>
              <a:t> TO REMEMBER!</a:t>
            </a:r>
          </a:p>
          <a:p>
            <a:pPr algn="ctr"/>
            <a:r>
              <a:rPr lang="en-US" baseline="0" dirty="0"/>
              <a:t>You may notice I repeat myself a lot… BECAUSE I’m trying to break through the noise.</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17</a:t>
            </a:fld>
            <a:endParaRPr lang="nb-NO"/>
          </a:p>
        </p:txBody>
      </p:sp>
    </p:spTree>
    <p:extLst>
      <p:ext uri="{BB962C8B-B14F-4D97-AF65-F5344CB8AC3E}">
        <p14:creationId xmlns:p14="http://schemas.microsoft.com/office/powerpoint/2010/main" val="397110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YES… THIS STILL HAPPENS, I HEAR IT! This is backwards thinking</a:t>
            </a:r>
            <a:r>
              <a:rPr lang="mr-IN" dirty="0"/>
              <a:t>…</a:t>
            </a:r>
            <a:r>
              <a:rPr lang="en-US" dirty="0"/>
              <a:t> need to start thinking</a:t>
            </a:r>
            <a:r>
              <a:rPr lang="en-US" baseline="0" dirty="0"/>
              <a:t> forward.</a:t>
            </a:r>
          </a:p>
          <a:p>
            <a:pPr algn="ctr"/>
            <a:r>
              <a:rPr lang="en-US" baseline="0" dirty="0"/>
              <a:t>Things are changing too quickly to get stuck in the past.</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18</a:t>
            </a:fld>
            <a:endParaRPr lang="nb-NO"/>
          </a:p>
        </p:txBody>
      </p:sp>
    </p:spTree>
    <p:extLst>
      <p:ext uri="{BB962C8B-B14F-4D97-AF65-F5344CB8AC3E}">
        <p14:creationId xmlns:p14="http://schemas.microsoft.com/office/powerpoint/2010/main" val="252322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Instead of Always</a:t>
            </a:r>
            <a:r>
              <a:rPr lang="en-US" baseline="0" dirty="0"/>
              <a:t> Be Closing</a:t>
            </a:r>
            <a:r>
              <a:rPr lang="mr-IN" baseline="0" dirty="0"/>
              <a:t>…</a:t>
            </a:r>
            <a:r>
              <a:rPr lang="en-US" baseline="0" dirty="0"/>
              <a:t> Closing implies the Hunt, Targeting, and END. </a:t>
            </a:r>
          </a:p>
          <a:p>
            <a:pPr algn="ctr"/>
            <a:r>
              <a:rPr lang="en-US" baseline="0" dirty="0"/>
              <a:t>Changing implies</a:t>
            </a:r>
            <a:r>
              <a:rPr lang="mr-IN" baseline="0" dirty="0"/>
              <a:t>…</a:t>
            </a:r>
            <a:r>
              <a:rPr lang="en-US" baseline="0" dirty="0"/>
              <a:t> Evolving and Adapting</a:t>
            </a:r>
          </a:p>
          <a:p>
            <a:pPr algn="ctr"/>
            <a:r>
              <a:rPr lang="en-US" baseline="0" dirty="0"/>
              <a:t>Change your company marketing mindset from that of “Targeting” to “Matchmaking…</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19</a:t>
            </a:fld>
            <a:endParaRPr lang="nb-NO"/>
          </a:p>
        </p:txBody>
      </p:sp>
    </p:spTree>
    <p:extLst>
      <p:ext uri="{BB962C8B-B14F-4D97-AF65-F5344CB8AC3E}">
        <p14:creationId xmlns:p14="http://schemas.microsoft.com/office/powerpoint/2010/main" val="205162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highlight>
                  <a:srgbClr val="FFFFFF"/>
                </a:highlight>
                <a:latin typeface="Arial" panose="020B0604020202020204" pitchFamily="34" charset="0"/>
              </a:rPr>
              <a:t>Companies Need to Step Beyond Simply Creating a “Culture” and Nurture “Employee Community.”</a:t>
            </a:r>
            <a:endParaRPr lang="nb-NO" dirty="0"/>
          </a:p>
        </p:txBody>
      </p:sp>
      <p:sp>
        <p:nvSpPr>
          <p:cNvPr id="4" name="Slide Number Placeholder 3"/>
          <p:cNvSpPr>
            <a:spLocks noGrp="1"/>
          </p:cNvSpPr>
          <p:nvPr>
            <p:ph type="sldNum" sz="quarter" idx="5"/>
          </p:nvPr>
        </p:nvSpPr>
        <p:spPr/>
        <p:txBody>
          <a:bodyPr/>
          <a:lstStyle/>
          <a:p>
            <a:fld id="{764FB539-E839-DA4F-BFFF-4414D30AED8A}" type="slidenum">
              <a:rPr lang="nb-NO" smtClean="0"/>
              <a:t>2</a:t>
            </a:fld>
            <a:endParaRPr lang="nb-NO"/>
          </a:p>
        </p:txBody>
      </p:sp>
    </p:spTree>
    <p:extLst>
      <p:ext uri="{BB962C8B-B14F-4D97-AF65-F5344CB8AC3E}">
        <p14:creationId xmlns:p14="http://schemas.microsoft.com/office/powerpoint/2010/main" val="22350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b="0" i="0" dirty="0">
                <a:solidFill>
                  <a:srgbClr val="515151"/>
                </a:solidFill>
                <a:effectLst/>
                <a:highlight>
                  <a:srgbClr val="FFFFFF"/>
                </a:highlight>
                <a:latin typeface="Roboto" panose="02000000000000000000" pitchFamily="2" charset="0"/>
              </a:rPr>
              <a:t>No “Advocacy Program” needed if the company builds a culture of empowerment and community… </a:t>
            </a:r>
          </a:p>
          <a:p>
            <a:pPr algn="ctr"/>
            <a:r>
              <a:rPr lang="en-US" b="0" i="0" dirty="0">
                <a:solidFill>
                  <a:srgbClr val="515151"/>
                </a:solidFill>
                <a:effectLst/>
                <a:highlight>
                  <a:srgbClr val="FFFFFF"/>
                </a:highlight>
                <a:latin typeface="Roboto" panose="02000000000000000000" pitchFamily="2" charset="0"/>
              </a:rPr>
              <a:t>encompassing employees’ ability to think, brainstorm and share </a:t>
            </a:r>
            <a:endParaRPr lang="en-US" baseline="0" dirty="0"/>
          </a:p>
        </p:txBody>
      </p:sp>
      <p:sp>
        <p:nvSpPr>
          <p:cNvPr id="4" name="Slide Number Placeholder 3"/>
          <p:cNvSpPr>
            <a:spLocks noGrp="1"/>
          </p:cNvSpPr>
          <p:nvPr>
            <p:ph type="sldNum" sz="quarter" idx="10"/>
          </p:nvPr>
        </p:nvSpPr>
        <p:spPr/>
        <p:txBody>
          <a:bodyPr/>
          <a:lstStyle/>
          <a:p>
            <a:fld id="{764FB539-E839-DA4F-BFFF-4414D30AED8A}" type="slidenum">
              <a:rPr lang="nb-NO" smtClean="0"/>
              <a:t>20</a:t>
            </a:fld>
            <a:endParaRPr lang="nb-NO"/>
          </a:p>
        </p:txBody>
      </p:sp>
    </p:spTree>
    <p:extLst>
      <p:ext uri="{BB962C8B-B14F-4D97-AF65-F5344CB8AC3E}">
        <p14:creationId xmlns:p14="http://schemas.microsoft.com/office/powerpoint/2010/main" val="2018454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Your Employees will create Loyalty for your Company when they are Empowered</a:t>
            </a:r>
            <a:r>
              <a:rPr lang="en-US" baseline="0" dirty="0"/>
              <a:t> to</a:t>
            </a:r>
            <a:r>
              <a:rPr lang="mr-IN" baseline="0" dirty="0"/>
              <a:t>…</a:t>
            </a:r>
            <a:r>
              <a:rPr lang="en-US" baseline="0" dirty="0"/>
              <a:t> </a:t>
            </a:r>
          </a:p>
          <a:p>
            <a:pPr algn="ctr"/>
            <a:r>
              <a:rPr lang="en-US" baseline="0" dirty="0"/>
              <a:t>THINK</a:t>
            </a:r>
          </a:p>
          <a:p>
            <a:pPr algn="ctr"/>
            <a:r>
              <a:rPr lang="en-US" baseline="0" dirty="0"/>
              <a:t>CREATE</a:t>
            </a:r>
          </a:p>
          <a:p>
            <a:pPr algn="ctr"/>
            <a:r>
              <a:rPr lang="en-US" baseline="0" dirty="0"/>
              <a:t>PROBLEM-SOLVE</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21</a:t>
            </a:fld>
            <a:endParaRPr lang="nb-NO"/>
          </a:p>
        </p:txBody>
      </p:sp>
    </p:spTree>
    <p:extLst>
      <p:ext uri="{BB962C8B-B14F-4D97-AF65-F5344CB8AC3E}">
        <p14:creationId xmlns:p14="http://schemas.microsoft.com/office/powerpoint/2010/main" val="3043929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Attitude,</a:t>
            </a:r>
            <a:r>
              <a:rPr lang="en-US" baseline="0" dirty="0"/>
              <a:t> Perspective… Mindset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WE NEED TO… (next slide)</a:t>
            </a:r>
            <a:endParaRPr lang="en-US" dirty="0"/>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22</a:t>
            </a:fld>
            <a:endParaRPr lang="nb-NO"/>
          </a:p>
        </p:txBody>
      </p:sp>
    </p:spTree>
    <p:extLst>
      <p:ext uri="{BB962C8B-B14F-4D97-AF65-F5344CB8AC3E}">
        <p14:creationId xmlns:p14="http://schemas.microsoft.com/office/powerpoint/2010/main" val="2640331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Playing with Blocks… Digging</a:t>
            </a:r>
            <a:r>
              <a:rPr lang="en-US" baseline="0" dirty="0"/>
              <a:t> to China</a:t>
            </a:r>
            <a:endParaRPr lang="en-US" dirty="0"/>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23</a:t>
            </a:fld>
            <a:endParaRPr lang="nb-NO"/>
          </a:p>
        </p:txBody>
      </p:sp>
    </p:spTree>
    <p:extLst>
      <p:ext uri="{BB962C8B-B14F-4D97-AF65-F5344CB8AC3E}">
        <p14:creationId xmlns:p14="http://schemas.microsoft.com/office/powerpoint/2010/main" val="20389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Indifference is Expensive, Hostility is Unaffordable, TRUST is Priceless!</a:t>
            </a:r>
          </a:p>
          <a:p>
            <a:pPr algn="ctr"/>
            <a:endParaRPr lang="en-US" dirty="0"/>
          </a:p>
          <a:p>
            <a:pPr algn="ctr"/>
            <a:r>
              <a:rPr lang="en-US" dirty="0"/>
              <a:t>CFO asks CEO… what happens</a:t>
            </a:r>
            <a:r>
              <a:rPr lang="en-US" baseline="0" dirty="0"/>
              <a:t> if we invest in our people and they leave. </a:t>
            </a:r>
          </a:p>
          <a:p>
            <a:pPr algn="ctr"/>
            <a:r>
              <a:rPr lang="en-US" baseline="0" dirty="0"/>
              <a:t>CEO… what happens if we don</a:t>
            </a:r>
            <a:r>
              <a:rPr lang="fr-FR" baseline="0" dirty="0"/>
              <a:t>’</a:t>
            </a:r>
            <a:r>
              <a:rPr lang="en-US" baseline="0" dirty="0"/>
              <a:t>t and they stay? </a:t>
            </a:r>
            <a:endParaRPr lang="en-US" dirty="0"/>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24</a:t>
            </a:fld>
            <a:endParaRPr lang="nb-NO"/>
          </a:p>
        </p:txBody>
      </p:sp>
    </p:spTree>
    <p:extLst>
      <p:ext uri="{BB962C8B-B14F-4D97-AF65-F5344CB8AC3E}">
        <p14:creationId xmlns:p14="http://schemas.microsoft.com/office/powerpoint/2010/main" val="2188954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LET’S BRING THIS ALL TOGETHER…</a:t>
            </a:r>
          </a:p>
          <a:p>
            <a:pPr algn="ctr"/>
            <a:r>
              <a:rPr lang="en-US" dirty="0"/>
              <a:t>You do all of this, and make it part of your culture and you will generate</a:t>
            </a:r>
            <a:r>
              <a:rPr lang="mr-IN" dirty="0"/>
              <a:t>…</a:t>
            </a:r>
            <a:r>
              <a:rPr lang="en-US" dirty="0"/>
              <a:t> </a:t>
            </a:r>
          </a:p>
          <a:p>
            <a:pPr algn="ctr"/>
            <a:r>
              <a:rPr lang="en-US" dirty="0"/>
              <a:t>RETURN ON RELATIONSHIP with your Customers AND your Employees</a:t>
            </a:r>
          </a:p>
        </p:txBody>
      </p:sp>
      <p:sp>
        <p:nvSpPr>
          <p:cNvPr id="4" name="Slide Number Placeholder 3"/>
          <p:cNvSpPr>
            <a:spLocks noGrp="1"/>
          </p:cNvSpPr>
          <p:nvPr>
            <p:ph type="sldNum" sz="quarter" idx="10"/>
          </p:nvPr>
        </p:nvSpPr>
        <p:spPr/>
        <p:txBody>
          <a:bodyPr/>
          <a:lstStyle/>
          <a:p>
            <a:fld id="{764FB539-E839-DA4F-BFFF-4414D30AED8A}" type="slidenum">
              <a:rPr lang="nb-NO" smtClean="0"/>
              <a:t>25</a:t>
            </a:fld>
            <a:endParaRPr lang="nb-NO"/>
          </a:p>
        </p:txBody>
      </p:sp>
    </p:spTree>
    <p:extLst>
      <p:ext uri="{BB962C8B-B14F-4D97-AF65-F5344CB8AC3E}">
        <p14:creationId xmlns:p14="http://schemas.microsoft.com/office/powerpoint/2010/main" val="215125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Companies that embrace Customer Service (Servicing Customers) as a MINDSET,</a:t>
            </a:r>
            <a:r>
              <a:rPr lang="en-US" baseline="0" dirty="0"/>
              <a:t> instead of as a Department</a:t>
            </a:r>
            <a:r>
              <a:rPr lang="mr-IN" baseline="0" dirty="0"/>
              <a:t>…</a:t>
            </a:r>
            <a:r>
              <a:rPr lang="en-US" baseline="0" dirty="0"/>
              <a:t> </a:t>
            </a:r>
          </a:p>
          <a:p>
            <a:pPr algn="ctr"/>
            <a:r>
              <a:rPr lang="en-US" baseline="0" dirty="0"/>
              <a:t>WILL WIN!</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26</a:t>
            </a:fld>
            <a:endParaRPr lang="nb-NO"/>
          </a:p>
        </p:txBody>
      </p:sp>
    </p:spTree>
    <p:extLst>
      <p:ext uri="{BB962C8B-B14F-4D97-AF65-F5344CB8AC3E}">
        <p14:creationId xmlns:p14="http://schemas.microsoft.com/office/powerpoint/2010/main" val="359575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baseline="0" dirty="0"/>
              <a:t>Because now everyone is interconnected, everyone has influence over someone</a:t>
            </a:r>
            <a:r>
              <a:rPr lang="mr-IN" baseline="0" dirty="0"/>
              <a:t>…</a:t>
            </a:r>
            <a:r>
              <a:rPr lang="en-US" baseline="0" dirty="0"/>
              <a:t> </a:t>
            </a:r>
          </a:p>
          <a:p>
            <a:pPr algn="ctr"/>
            <a:r>
              <a:rPr lang="en-US" baseline="0" dirty="0"/>
              <a:t>and we can scale relationships anytime, anywhere.</a:t>
            </a:r>
          </a:p>
          <a:p>
            <a:pPr algn="ctr"/>
            <a:r>
              <a:rPr lang="en-US" baseline="0" dirty="0"/>
              <a:t>RETURN ON RELATIONSHIP can be your differentiator in this commodity driven world. </a:t>
            </a:r>
          </a:p>
        </p:txBody>
      </p:sp>
      <p:sp>
        <p:nvSpPr>
          <p:cNvPr id="4" name="Slide Number Placeholder 3"/>
          <p:cNvSpPr>
            <a:spLocks noGrp="1"/>
          </p:cNvSpPr>
          <p:nvPr>
            <p:ph type="sldNum" sz="quarter" idx="10"/>
          </p:nvPr>
        </p:nvSpPr>
        <p:spPr/>
        <p:txBody>
          <a:bodyPr/>
          <a:lstStyle/>
          <a:p>
            <a:fld id="{764FB539-E839-DA4F-BFFF-4414D30AED8A}" type="slidenum">
              <a:rPr lang="nb-NO" smtClean="0"/>
              <a:t>27</a:t>
            </a:fld>
            <a:endParaRPr lang="nb-NO"/>
          </a:p>
        </p:txBody>
      </p:sp>
    </p:spTree>
    <p:extLst>
      <p:ext uri="{BB962C8B-B14F-4D97-AF65-F5344CB8AC3E}">
        <p14:creationId xmlns:p14="http://schemas.microsoft.com/office/powerpoint/2010/main" val="730097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I opened with this</a:t>
            </a:r>
            <a:r>
              <a:rPr lang="mr-IN" dirty="0"/>
              <a:t>…</a:t>
            </a:r>
            <a:r>
              <a:rPr lang="en-US" dirty="0"/>
              <a:t> and I am going to close with it!</a:t>
            </a:r>
          </a:p>
          <a:p>
            <a:pPr algn="ctr"/>
            <a:r>
              <a:rPr lang="en-US" dirty="0"/>
              <a:t>AND Customer Service is</a:t>
            </a:r>
            <a:r>
              <a:rPr lang="en-US" baseline="0" dirty="0"/>
              <a:t> the ONLY TIME YOU HAVE 100% of the attention of your customers… do not waste that opportunity.</a:t>
            </a:r>
            <a:endParaRPr lang="en-US" dirty="0"/>
          </a:p>
          <a:p>
            <a:pPr algn="ctr"/>
            <a:r>
              <a:rPr lang="en-US" dirty="0"/>
              <a:t>SO</a:t>
            </a:r>
            <a:r>
              <a:rPr lang="mr-IN" dirty="0"/>
              <a:t>…</a:t>
            </a:r>
            <a:r>
              <a:rPr lang="en-US" dirty="0"/>
              <a:t> </a:t>
            </a:r>
          </a:p>
        </p:txBody>
      </p:sp>
      <p:sp>
        <p:nvSpPr>
          <p:cNvPr id="4" name="Slide Number Placeholder 3"/>
          <p:cNvSpPr>
            <a:spLocks noGrp="1"/>
          </p:cNvSpPr>
          <p:nvPr>
            <p:ph type="sldNum" sz="quarter" idx="10"/>
          </p:nvPr>
        </p:nvSpPr>
        <p:spPr/>
        <p:txBody>
          <a:bodyPr/>
          <a:lstStyle/>
          <a:p>
            <a:fld id="{764FB539-E839-DA4F-BFFF-4414D30AED8A}" type="slidenum">
              <a:rPr lang="nb-NO" smtClean="0"/>
              <a:t>28</a:t>
            </a:fld>
            <a:endParaRPr lang="nb-NO"/>
          </a:p>
        </p:txBody>
      </p:sp>
    </p:spTree>
    <p:extLst>
      <p:ext uri="{BB962C8B-B14F-4D97-AF65-F5344CB8AC3E}">
        <p14:creationId xmlns:p14="http://schemas.microsoft.com/office/powerpoint/2010/main" val="1728946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Because</a:t>
            </a:r>
            <a:r>
              <a:rPr lang="mr-IN" dirty="0"/>
              <a:t>…</a:t>
            </a:r>
            <a:r>
              <a:rPr lang="en-US" baseline="0" dirty="0"/>
              <a:t> Relationships are like muscle tissue,</a:t>
            </a:r>
          </a:p>
          <a:p>
            <a:pPr algn="ctr"/>
            <a:r>
              <a:rPr lang="en-US" baseline="0" dirty="0"/>
              <a:t> the more you engage them the stronger and more valuable they become. </a:t>
            </a:r>
          </a:p>
          <a:p>
            <a:pPr algn="ctr"/>
            <a:endParaRPr lang="en-US" b="1" baseline="0"/>
          </a:p>
          <a:p>
            <a:pPr algn="ctr"/>
            <a:r>
              <a:rPr lang="en-US" b="1" baseline="0"/>
              <a:t>I </a:t>
            </a:r>
            <a:r>
              <a:rPr lang="en-US" b="1" baseline="0" dirty="0"/>
              <a:t>would like to leave you with one last story</a:t>
            </a:r>
            <a:r>
              <a:rPr lang="mr-IN" b="1" baseline="0" dirty="0"/>
              <a:t>…</a:t>
            </a:r>
            <a:r>
              <a:rPr lang="en-US" b="1" baseline="0" dirty="0"/>
              <a:t> (SKIPPING)</a:t>
            </a:r>
            <a:endParaRPr lang="en-US" b="1" dirty="0"/>
          </a:p>
        </p:txBody>
      </p:sp>
      <p:sp>
        <p:nvSpPr>
          <p:cNvPr id="4" name="Slide Number Placeholder 3"/>
          <p:cNvSpPr>
            <a:spLocks noGrp="1"/>
          </p:cNvSpPr>
          <p:nvPr>
            <p:ph type="sldNum" sz="quarter" idx="10"/>
          </p:nvPr>
        </p:nvSpPr>
        <p:spPr/>
        <p:txBody>
          <a:bodyPr/>
          <a:lstStyle/>
          <a:p>
            <a:fld id="{764FB539-E839-DA4F-BFFF-4414D30AED8A}" type="slidenum">
              <a:rPr lang="nb-NO" smtClean="0"/>
              <a:t>29</a:t>
            </a:fld>
            <a:endParaRPr lang="nb-NO"/>
          </a:p>
        </p:txBody>
      </p:sp>
    </p:spTree>
    <p:extLst>
      <p:ext uri="{BB962C8B-B14F-4D97-AF65-F5344CB8AC3E}">
        <p14:creationId xmlns:p14="http://schemas.microsoft.com/office/powerpoint/2010/main" val="88350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t>Marketing</a:t>
            </a:r>
            <a:r>
              <a:rPr lang="nb-NO" dirty="0"/>
              <a:t>/Communications/</a:t>
            </a:r>
            <a:r>
              <a:rPr lang="nb-NO" dirty="0" err="1"/>
              <a:t>Customer</a:t>
            </a:r>
            <a:r>
              <a:rPr lang="nb-NO" dirty="0"/>
              <a:t> </a:t>
            </a:r>
            <a:r>
              <a:rPr lang="nb-NO" dirty="0" err="1"/>
              <a:t>Serivce</a:t>
            </a:r>
            <a:r>
              <a:rPr lang="nb-NO" dirty="0"/>
              <a:t> </a:t>
            </a:r>
            <a:r>
              <a:rPr lang="nb-NO" dirty="0" err="1"/>
              <a:t>are</a:t>
            </a:r>
            <a:r>
              <a:rPr lang="nb-NO" dirty="0"/>
              <a:t> all </a:t>
            </a:r>
            <a:r>
              <a:rPr lang="nb-NO" dirty="0" err="1"/>
              <a:t>interconnected</a:t>
            </a:r>
            <a:r>
              <a:rPr lang="nb-NO"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t>and in order to deliver an </a:t>
            </a:r>
            <a:r>
              <a:rPr lang="nb-NO" dirty="0" err="1"/>
              <a:t>OmniPresent</a:t>
            </a:r>
            <a:r>
              <a:rPr lang="nb-NO" dirty="0"/>
              <a:t> </a:t>
            </a:r>
            <a:r>
              <a:rPr lang="nb-NO" dirty="0" err="1"/>
              <a:t>experience</a:t>
            </a:r>
            <a:r>
              <a:rPr lang="nb-NO" dirty="0"/>
              <a:t> </a:t>
            </a:r>
            <a:r>
              <a:rPr lang="nb-NO" dirty="0" err="1"/>
              <a:t>externally</a:t>
            </a:r>
            <a:r>
              <a:rPr lang="mr-IN" dirty="0"/>
              <a:t>…</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t>you</a:t>
            </a:r>
            <a:r>
              <a:rPr lang="nb-NO" dirty="0"/>
              <a:t> must </a:t>
            </a:r>
            <a:r>
              <a:rPr lang="nb-NO" dirty="0" err="1"/>
              <a:t>create</a:t>
            </a:r>
            <a:r>
              <a:rPr lang="nb-NO" dirty="0"/>
              <a:t> an </a:t>
            </a:r>
            <a:r>
              <a:rPr lang="nb-NO" dirty="0" err="1"/>
              <a:t>OmniPresentl</a:t>
            </a:r>
            <a:r>
              <a:rPr lang="nb-NO" dirty="0"/>
              <a:t> </a:t>
            </a:r>
            <a:r>
              <a:rPr lang="nb-NO" dirty="0" err="1"/>
              <a:t>culture</a:t>
            </a:r>
            <a:r>
              <a:rPr lang="nb-NO" dirty="0"/>
              <a:t> </a:t>
            </a:r>
            <a:r>
              <a:rPr lang="nb-NO" dirty="0" err="1"/>
              <a:t>internally</a:t>
            </a:r>
            <a:r>
              <a:rPr lang="nb-NO" dirty="0"/>
              <a:t>! </a:t>
            </a:r>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3</a:t>
            </a:fld>
            <a:endParaRPr lang="nb-NO"/>
          </a:p>
        </p:txBody>
      </p:sp>
    </p:spTree>
    <p:extLst>
      <p:ext uri="{BB962C8B-B14F-4D97-AF65-F5344CB8AC3E}">
        <p14:creationId xmlns:p14="http://schemas.microsoft.com/office/powerpoint/2010/main" val="352335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err="1"/>
              <a:t>We</a:t>
            </a:r>
            <a:r>
              <a:rPr lang="nb-NO" dirty="0"/>
              <a:t> </a:t>
            </a:r>
            <a:r>
              <a:rPr lang="nb-NO" dirty="0" err="1"/>
              <a:t>need</a:t>
            </a:r>
            <a:r>
              <a:rPr lang="nb-NO" dirty="0"/>
              <a:t> to </a:t>
            </a:r>
            <a:r>
              <a:rPr lang="nb-NO" dirty="0" err="1"/>
              <a:t>look</a:t>
            </a:r>
            <a:r>
              <a:rPr lang="nb-NO" dirty="0"/>
              <a:t> at </a:t>
            </a:r>
            <a:r>
              <a:rPr lang="nb-NO" dirty="0" err="1"/>
              <a:t>what</a:t>
            </a:r>
            <a:r>
              <a:rPr lang="nb-NO" dirty="0"/>
              <a:t> </a:t>
            </a:r>
            <a:r>
              <a:rPr lang="nb-NO" dirty="0" err="1"/>
              <a:t>we</a:t>
            </a:r>
            <a:r>
              <a:rPr lang="nb-NO" dirty="0"/>
              <a:t> do from a ”</a:t>
            </a:r>
            <a:r>
              <a:rPr lang="nb-NO" dirty="0" err="1"/>
              <a:t>what’s</a:t>
            </a:r>
            <a:r>
              <a:rPr lang="nb-NO" dirty="0"/>
              <a:t> </a:t>
            </a:r>
            <a:r>
              <a:rPr lang="nb-NO" dirty="0" err="1"/>
              <a:t>next</a:t>
            </a:r>
            <a:r>
              <a:rPr lang="nb-NO" dirty="0"/>
              <a:t>” </a:t>
            </a:r>
            <a:r>
              <a:rPr lang="nb-NO" dirty="0" err="1"/>
              <a:t>perspective</a:t>
            </a:r>
            <a:r>
              <a:rPr lang="nb-NO" dirty="0"/>
              <a:t>.</a:t>
            </a:r>
          </a:p>
        </p:txBody>
      </p:sp>
      <p:sp>
        <p:nvSpPr>
          <p:cNvPr id="4" name="Slide Number Placeholder 3"/>
          <p:cNvSpPr>
            <a:spLocks noGrp="1"/>
          </p:cNvSpPr>
          <p:nvPr>
            <p:ph type="sldNum" sz="quarter" idx="5"/>
          </p:nvPr>
        </p:nvSpPr>
        <p:spPr/>
        <p:txBody>
          <a:bodyPr/>
          <a:lstStyle/>
          <a:p>
            <a:fld id="{764FB539-E839-DA4F-BFFF-4414D30AED8A}" type="slidenum">
              <a:rPr lang="nb-NO" smtClean="0"/>
              <a:t>4</a:t>
            </a:fld>
            <a:endParaRPr lang="nb-NO"/>
          </a:p>
        </p:txBody>
      </p:sp>
    </p:spTree>
    <p:extLst>
      <p:ext uri="{BB962C8B-B14F-4D97-AF65-F5344CB8AC3E}">
        <p14:creationId xmlns:p14="http://schemas.microsoft.com/office/powerpoint/2010/main" val="378082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Social</a:t>
            </a:r>
            <a:r>
              <a:rPr lang="en-US" baseline="0" dirty="0"/>
              <a:t> is a Shared Trust… </a:t>
            </a:r>
            <a:r>
              <a:rPr lang="en-US" b="0" i="0" dirty="0">
                <a:solidFill>
                  <a:srgbClr val="000080"/>
                </a:solidFill>
                <a:effectLst/>
                <a:highlight>
                  <a:srgbClr val="FFFFFF"/>
                </a:highlight>
                <a:latin typeface="Roboto" panose="02000000000000000000" pitchFamily="2" charset="0"/>
              </a:rPr>
              <a:t>Keep the trust, keep the permission, keep the customers</a:t>
            </a:r>
          </a:p>
          <a:p>
            <a:pPr algn="ctr"/>
            <a:r>
              <a:rPr lang="en-US" b="0" i="0" dirty="0">
                <a:solidFill>
                  <a:srgbClr val="000080"/>
                </a:solidFill>
                <a:effectLst/>
                <a:highlight>
                  <a:srgbClr val="FFFFFF"/>
                </a:highlight>
                <a:latin typeface="Roboto" panose="02000000000000000000" pitchFamily="2" charset="0"/>
              </a:rPr>
              <a:t>WHEN PEOPLE ASK ME, what’s the ROI of Social…</a:t>
            </a:r>
            <a:endParaRPr lang="en-US" b="0" baseline="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5</a:t>
            </a:fld>
            <a:endParaRPr lang="nb-NO"/>
          </a:p>
        </p:txBody>
      </p:sp>
    </p:spTree>
    <p:extLst>
      <p:ext uri="{BB962C8B-B14F-4D97-AF65-F5344CB8AC3E}">
        <p14:creationId xmlns:p14="http://schemas.microsoft.com/office/powerpoint/2010/main" val="297414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200" dirty="0">
                <a:latin typeface="Gill Sans MT" panose="020B0502020104020203" pitchFamily="34" charset="77"/>
              </a:rPr>
              <a:t>This</a:t>
            </a:r>
            <a:r>
              <a:rPr lang="nb-NO" sz="1200" baseline="0" dirty="0">
                <a:latin typeface="Gill Sans MT" panose="020B0502020104020203" pitchFamily="34" charset="77"/>
              </a:rPr>
              <a:t> is </a:t>
            </a:r>
            <a:r>
              <a:rPr lang="nb-NO" sz="1200" baseline="0" dirty="0" err="1">
                <a:latin typeface="Gill Sans MT" panose="020B0502020104020203" pitchFamily="34" charset="77"/>
              </a:rPr>
              <a:t>the</a:t>
            </a:r>
            <a:r>
              <a:rPr lang="nb-NO" sz="1200" baseline="0" dirty="0">
                <a:latin typeface="Gill Sans MT" panose="020B0502020104020203" pitchFamily="34" charset="77"/>
              </a:rPr>
              <a:t> </a:t>
            </a:r>
            <a:r>
              <a:rPr lang="nb-NO" sz="1200" baseline="0" dirty="0" err="1">
                <a:latin typeface="Gill Sans MT" panose="020B0502020104020203" pitchFamily="34" charset="77"/>
              </a:rPr>
              <a:t>very</a:t>
            </a:r>
            <a:r>
              <a:rPr lang="nb-NO" sz="1200" baseline="0" dirty="0">
                <a:latin typeface="Gill Sans MT" panose="020B0502020104020203" pitchFamily="34" charset="77"/>
              </a:rPr>
              <a:t> best time to MARKET to </a:t>
            </a:r>
            <a:r>
              <a:rPr lang="nb-NO" sz="1200" baseline="0" dirty="0" err="1">
                <a:latin typeface="Gill Sans MT" panose="020B0502020104020203" pitchFamily="34" charset="77"/>
              </a:rPr>
              <a:t>your</a:t>
            </a:r>
            <a:r>
              <a:rPr lang="nb-NO" sz="1200" baseline="0" dirty="0">
                <a:latin typeface="Gill Sans MT" panose="020B0502020104020203" pitchFamily="34" charset="77"/>
              </a:rPr>
              <a:t> CUSTOMER, and Make </a:t>
            </a:r>
            <a:r>
              <a:rPr lang="nb-NO" sz="1200" baseline="0" dirty="0" err="1">
                <a:latin typeface="Gill Sans MT" panose="020B0502020104020203" pitchFamily="34" charset="77"/>
              </a:rPr>
              <a:t>them</a:t>
            </a:r>
            <a:r>
              <a:rPr lang="nb-NO" sz="1200" baseline="0" dirty="0">
                <a:latin typeface="Gill Sans MT" panose="020B0502020104020203" pitchFamily="34" charset="77"/>
              </a:rPr>
              <a:t> ADVOCATES</a:t>
            </a:r>
            <a:r>
              <a:rPr lang="mr-IN" sz="1200" baseline="0" dirty="0">
                <a:latin typeface="Gill Sans MT" panose="020B0502020104020203" pitchFamily="34" charset="77"/>
              </a:rPr>
              <a:t>…</a:t>
            </a:r>
            <a:endParaRPr lang="en-US" sz="1200" baseline="0" dirty="0">
              <a:latin typeface="Gill Sans MT" panose="020B0502020104020203" pitchFamily="34" charset="77"/>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Gill Sans MT" panose="020B0502020104020203" pitchFamily="34" charset="77"/>
              </a:rPr>
              <a:t> “use DAUGHTERS with hand out for $’s example”</a:t>
            </a:r>
            <a:endParaRPr lang="nb-NO" sz="1200" dirty="0">
              <a:latin typeface="Gill Sans MT" panose="020B0502020104020203" pitchFamily="34" charset="77"/>
            </a:endParaRPr>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6</a:t>
            </a:fld>
            <a:endParaRPr lang="nb-NO"/>
          </a:p>
        </p:txBody>
      </p:sp>
    </p:spTree>
    <p:extLst>
      <p:ext uri="{BB962C8B-B14F-4D97-AF65-F5344CB8AC3E}">
        <p14:creationId xmlns:p14="http://schemas.microsoft.com/office/powerpoint/2010/main" val="181981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YOU</a:t>
            </a:r>
            <a:r>
              <a:rPr lang="en-US" baseline="0" dirty="0"/>
              <a:t> NEED TO SEE THIS A SECOND TIME! </a:t>
            </a:r>
          </a:p>
          <a:p>
            <a:pPr algn="ctr"/>
            <a:r>
              <a:rPr lang="nb-NO" sz="1200" dirty="0">
                <a:latin typeface="Gill Sans MT" panose="020B0502020104020203" pitchFamily="34" charset="77"/>
              </a:rPr>
              <a:t>AND </a:t>
            </a:r>
            <a:r>
              <a:rPr lang="nb-NO" sz="1200" dirty="0" err="1">
                <a:latin typeface="Gill Sans MT" panose="020B0502020104020203" pitchFamily="34" charset="77"/>
              </a:rPr>
              <a:t>it’s</a:t>
            </a:r>
            <a:r>
              <a:rPr lang="nb-NO" sz="1200" dirty="0">
                <a:latin typeface="Gill Sans MT" panose="020B0502020104020203" pitchFamily="34" charset="77"/>
              </a:rPr>
              <a:t> time to understand </a:t>
            </a:r>
            <a:r>
              <a:rPr lang="nb-NO" sz="1200" dirty="0" err="1">
                <a:latin typeface="Gill Sans MT" panose="020B0502020104020203" pitchFamily="34" charset="77"/>
              </a:rPr>
              <a:t>that</a:t>
            </a:r>
            <a:r>
              <a:rPr lang="nb-NO" sz="1200" dirty="0">
                <a:latin typeface="Gill Sans MT" panose="020B0502020104020203" pitchFamily="34" charset="77"/>
              </a:rPr>
              <a:t> </a:t>
            </a:r>
            <a:r>
              <a:rPr lang="nb-NO" sz="1200" dirty="0" err="1">
                <a:latin typeface="Gill Sans MT" panose="020B0502020104020203" pitchFamily="34" charset="77"/>
              </a:rPr>
              <a:t>Customer</a:t>
            </a:r>
            <a:r>
              <a:rPr lang="nb-NO" sz="1200" dirty="0">
                <a:latin typeface="Gill Sans MT" panose="020B0502020104020203" pitchFamily="34" charset="77"/>
              </a:rPr>
              <a:t> Service </a:t>
            </a:r>
            <a:r>
              <a:rPr lang="nb-NO" sz="1200" dirty="0" err="1">
                <a:latin typeface="Gill Sans MT" panose="020B0502020104020203" pitchFamily="34" charset="77"/>
              </a:rPr>
              <a:t>goes</a:t>
            </a:r>
            <a:r>
              <a:rPr lang="nb-NO" sz="1200" dirty="0">
                <a:latin typeface="Gill Sans MT" panose="020B0502020104020203" pitchFamily="34" charset="77"/>
              </a:rPr>
              <a:t> </a:t>
            </a:r>
            <a:r>
              <a:rPr lang="nb-NO" sz="1200" dirty="0" err="1">
                <a:latin typeface="Gill Sans MT" panose="020B0502020104020203" pitchFamily="34" charset="77"/>
              </a:rPr>
              <a:t>well</a:t>
            </a:r>
            <a:r>
              <a:rPr lang="nb-NO" sz="1200" dirty="0">
                <a:latin typeface="Gill Sans MT" panose="020B0502020104020203" pitchFamily="34" charset="77"/>
              </a:rPr>
              <a:t> </a:t>
            </a:r>
            <a:r>
              <a:rPr lang="nb-NO" sz="1200" dirty="0" err="1">
                <a:latin typeface="Gill Sans MT" panose="020B0502020104020203" pitchFamily="34" charset="77"/>
              </a:rPr>
              <a:t>beyond</a:t>
            </a:r>
            <a:r>
              <a:rPr lang="nb-NO" sz="1200" dirty="0">
                <a:latin typeface="Gill Sans MT" panose="020B0502020104020203" pitchFamily="34" charset="77"/>
              </a:rPr>
              <a:t> </a:t>
            </a:r>
            <a:r>
              <a:rPr lang="nb-NO" sz="1200" dirty="0" err="1">
                <a:latin typeface="Gill Sans MT" panose="020B0502020104020203" pitchFamily="34" charset="77"/>
              </a:rPr>
              <a:t>what</a:t>
            </a:r>
            <a:r>
              <a:rPr lang="nb-NO" sz="1200" dirty="0">
                <a:latin typeface="Gill Sans MT" panose="020B0502020104020203" pitchFamily="34" charset="77"/>
              </a:rPr>
              <a:t> </a:t>
            </a:r>
            <a:r>
              <a:rPr lang="nb-NO" sz="1200" dirty="0" err="1">
                <a:latin typeface="Gill Sans MT" panose="020B0502020104020203" pitchFamily="34" charset="77"/>
              </a:rPr>
              <a:t>what</a:t>
            </a:r>
            <a:r>
              <a:rPr lang="nb-NO" sz="1200" dirty="0">
                <a:latin typeface="Gill Sans MT" panose="020B0502020104020203" pitchFamily="34" charset="77"/>
              </a:rPr>
              <a:t> is </a:t>
            </a:r>
            <a:r>
              <a:rPr lang="nb-NO" sz="1200" dirty="0" err="1">
                <a:latin typeface="Gill Sans MT" panose="020B0502020104020203" pitchFamily="34" charset="77"/>
              </a:rPr>
              <a:t>specifically</a:t>
            </a:r>
            <a:r>
              <a:rPr lang="nb-NO" sz="1200" dirty="0">
                <a:latin typeface="Gill Sans MT" panose="020B0502020104020203" pitchFamily="34" charset="77"/>
              </a:rPr>
              <a:t> </a:t>
            </a:r>
            <a:r>
              <a:rPr lang="nb-NO" sz="1200" dirty="0" err="1">
                <a:latin typeface="Gill Sans MT" panose="020B0502020104020203" pitchFamily="34" charset="77"/>
              </a:rPr>
              <a:t>categorized</a:t>
            </a:r>
            <a:r>
              <a:rPr lang="nb-NO" sz="1200" dirty="0">
                <a:latin typeface="Gill Sans MT" panose="020B0502020104020203" pitchFamily="34" charset="77"/>
              </a:rPr>
              <a:t> as </a:t>
            </a:r>
            <a:r>
              <a:rPr lang="nb-NO" sz="1200" dirty="0" err="1">
                <a:latin typeface="Gill Sans MT" panose="020B0502020104020203" pitchFamily="34" charset="77"/>
              </a:rPr>
              <a:t>Customer</a:t>
            </a:r>
            <a:r>
              <a:rPr lang="nb-NO" sz="1200" dirty="0">
                <a:latin typeface="Gill Sans MT" panose="020B0502020104020203" pitchFamily="34" charset="77"/>
              </a:rPr>
              <a:t> Service</a:t>
            </a:r>
          </a:p>
          <a:p>
            <a:pPr algn="ctr"/>
            <a:r>
              <a:rPr lang="nb-NO" sz="1200" dirty="0" err="1">
                <a:latin typeface="Gill Sans MT" panose="020B0502020104020203" pitchFamily="34" charset="77"/>
              </a:rPr>
              <a:t>Change</a:t>
            </a:r>
            <a:r>
              <a:rPr lang="nb-NO" sz="1200" dirty="0">
                <a:latin typeface="Gill Sans MT" panose="020B0502020104020203" pitchFamily="34" charset="77"/>
              </a:rPr>
              <a:t> </a:t>
            </a:r>
            <a:r>
              <a:rPr lang="nb-NO" sz="1200" dirty="0" err="1">
                <a:latin typeface="Gill Sans MT" panose="020B0502020104020203" pitchFamily="34" charset="77"/>
              </a:rPr>
              <a:t>the</a:t>
            </a:r>
            <a:r>
              <a:rPr lang="nb-NO" sz="1200" dirty="0">
                <a:latin typeface="Gill Sans MT" panose="020B0502020104020203" pitchFamily="34" charset="77"/>
              </a:rPr>
              <a:t> </a:t>
            </a:r>
            <a:r>
              <a:rPr lang="nb-NO" sz="1200" dirty="0" err="1">
                <a:latin typeface="Gill Sans MT" panose="020B0502020104020203" pitchFamily="34" charset="77"/>
              </a:rPr>
              <a:t>mindset</a:t>
            </a:r>
            <a:r>
              <a:rPr lang="nb-NO" sz="1200" dirty="0">
                <a:latin typeface="Gill Sans MT" panose="020B0502020104020203" pitchFamily="34" charset="77"/>
              </a:rPr>
              <a:t> from </a:t>
            </a:r>
            <a:r>
              <a:rPr lang="nb-NO" sz="1200" dirty="0" err="1">
                <a:latin typeface="Gill Sans MT" panose="020B0502020104020203" pitchFamily="34" charset="77"/>
              </a:rPr>
              <a:t>Cusutomer</a:t>
            </a:r>
            <a:r>
              <a:rPr lang="nb-NO" sz="1200" dirty="0">
                <a:latin typeface="Gill Sans MT" panose="020B0502020104020203" pitchFamily="34" charset="77"/>
              </a:rPr>
              <a:t> Service to… SERVICING CUSTOMERS</a:t>
            </a:r>
          </a:p>
          <a:p>
            <a:pPr algn="ct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7</a:t>
            </a:fld>
            <a:endParaRPr lang="nb-NO"/>
          </a:p>
        </p:txBody>
      </p:sp>
    </p:spTree>
    <p:extLst>
      <p:ext uri="{BB962C8B-B14F-4D97-AF65-F5344CB8AC3E}">
        <p14:creationId xmlns:p14="http://schemas.microsoft.com/office/powerpoint/2010/main" val="2630775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ctr"/>
            <a:r>
              <a:rPr lang="en-US" dirty="0"/>
              <a:t>Let’s think</a:t>
            </a:r>
            <a:r>
              <a:rPr lang="en-US" baseline="0" dirty="0"/>
              <a:t> about this a bit.</a:t>
            </a:r>
          </a:p>
          <a:p>
            <a:pPr algn="ctr"/>
            <a:r>
              <a:rPr lang="en-US" baseline="0" dirty="0"/>
              <a:t>Self-awareness, Empathy, Sincerity </a:t>
            </a:r>
          </a:p>
          <a:p>
            <a:pPr algn="ctr"/>
            <a:r>
              <a:rPr lang="en-US" baseline="0" dirty="0"/>
              <a:t>Everyone and Every Company makes mistakes</a:t>
            </a:r>
            <a:r>
              <a:rPr lang="mr-IN" baseline="0" dirty="0"/>
              <a:t>…</a:t>
            </a:r>
            <a:r>
              <a:rPr lang="en-US" baseline="0" dirty="0"/>
              <a:t> it’s what you do next that matters!</a:t>
            </a:r>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8</a:t>
            </a:fld>
            <a:endParaRPr lang="nb-NO"/>
          </a:p>
        </p:txBody>
      </p:sp>
    </p:spTree>
    <p:extLst>
      <p:ext uri="{BB962C8B-B14F-4D97-AF65-F5344CB8AC3E}">
        <p14:creationId xmlns:p14="http://schemas.microsoft.com/office/powerpoint/2010/main" val="295867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Connection</a:t>
            </a:r>
            <a:r>
              <a:rPr lang="en-US" baseline="0" dirty="0"/>
              <a:t> means you know someone, Network often means a distant link… </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A Network gives you Reach, a Community gives you Power.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t>Networks Connect, Communities Care!</a:t>
            </a:r>
            <a:endParaRPr lang="en-US" dirty="0"/>
          </a:p>
          <a:p>
            <a:endParaRPr lang="en-US" dirty="0"/>
          </a:p>
        </p:txBody>
      </p:sp>
      <p:sp>
        <p:nvSpPr>
          <p:cNvPr id="4" name="Slide Number Placeholder 3"/>
          <p:cNvSpPr>
            <a:spLocks noGrp="1"/>
          </p:cNvSpPr>
          <p:nvPr>
            <p:ph type="sldNum" sz="quarter" idx="10"/>
          </p:nvPr>
        </p:nvSpPr>
        <p:spPr/>
        <p:txBody>
          <a:bodyPr/>
          <a:lstStyle/>
          <a:p>
            <a:fld id="{764FB539-E839-DA4F-BFFF-4414D30AED8A}" type="slidenum">
              <a:rPr lang="nb-NO" smtClean="0"/>
              <a:t>9</a:t>
            </a:fld>
            <a:endParaRPr lang="nb-NO"/>
          </a:p>
        </p:txBody>
      </p:sp>
    </p:spTree>
    <p:extLst>
      <p:ext uri="{BB962C8B-B14F-4D97-AF65-F5344CB8AC3E}">
        <p14:creationId xmlns:p14="http://schemas.microsoft.com/office/powerpoint/2010/main" val="188796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D8103228-9509-8849-9041-92FDB7823C36}" type="datetimeFigureOut">
              <a:rPr lang="nb-NO" smtClean="0"/>
              <a:t>06.08.2024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65675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8103228-9509-8849-9041-92FDB7823C36}" type="datetimeFigureOut">
              <a:rPr lang="nb-NO" smtClean="0"/>
              <a:t>06.08.2024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1149469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8103228-9509-8849-9041-92FDB7823C36}" type="datetimeFigureOut">
              <a:rPr lang="nb-NO" smtClean="0"/>
              <a:t>06.08.2024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227170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8103228-9509-8849-9041-92FDB7823C36}" type="datetimeFigureOut">
              <a:rPr lang="nb-NO" smtClean="0"/>
              <a:t>06.08.2024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269117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8103228-9509-8849-9041-92FDB7823C36}" type="datetimeFigureOut">
              <a:rPr lang="nb-NO" smtClean="0"/>
              <a:t>06.08.2024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313669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D8103228-9509-8849-9041-92FDB7823C36}" type="datetimeFigureOut">
              <a:rPr lang="nb-NO" smtClean="0"/>
              <a:t>06.08.2024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121112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8103228-9509-8849-9041-92FDB7823C36}" type="datetimeFigureOut">
              <a:rPr lang="nb-NO" smtClean="0"/>
              <a:t>06.08.2024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39756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D8103228-9509-8849-9041-92FDB7823C36}" type="datetimeFigureOut">
              <a:rPr lang="nb-NO" smtClean="0"/>
              <a:t>06.08.2024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243851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03228-9509-8849-9041-92FDB7823C36}" type="datetimeFigureOut">
              <a:rPr lang="nb-NO" smtClean="0"/>
              <a:t>06.08.2024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9198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8103228-9509-8849-9041-92FDB7823C36}" type="datetimeFigureOut">
              <a:rPr lang="nb-NO" smtClean="0"/>
              <a:t>06.08.2024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1284400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8103228-9509-8849-9041-92FDB7823C36}" type="datetimeFigureOut">
              <a:rPr lang="nb-NO" smtClean="0"/>
              <a:t>06.08.2024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52C8F8B-0CA4-0E4A-8FEE-3CE81955F0DC}" type="slidenum">
              <a:rPr lang="nb-NO" smtClean="0"/>
              <a:t>‹#›</a:t>
            </a:fld>
            <a:endParaRPr lang="nb-NO"/>
          </a:p>
        </p:txBody>
      </p:sp>
    </p:spTree>
    <p:extLst>
      <p:ext uri="{BB962C8B-B14F-4D97-AF65-F5344CB8AC3E}">
        <p14:creationId xmlns:p14="http://schemas.microsoft.com/office/powerpoint/2010/main" val="2071254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03228-9509-8849-9041-92FDB7823C36}" type="datetimeFigureOut">
              <a:rPr lang="nb-NO" smtClean="0"/>
              <a:t>06.08.2024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C8F8B-0CA4-0E4A-8FEE-3CE81955F0DC}" type="slidenum">
              <a:rPr lang="nb-NO" smtClean="0"/>
              <a:t>‹#›</a:t>
            </a:fld>
            <a:endParaRPr lang="nb-NO"/>
          </a:p>
        </p:txBody>
      </p:sp>
    </p:spTree>
    <p:extLst>
      <p:ext uri="{BB962C8B-B14F-4D97-AF65-F5344CB8AC3E}">
        <p14:creationId xmlns:p14="http://schemas.microsoft.com/office/powerpoint/2010/main" val="2196059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EF2F98B-44FB-EB6E-9ED3-5B51596C011A}"/>
              </a:ext>
            </a:extLst>
          </p:cNvPr>
          <p:cNvSpPr/>
          <p:nvPr/>
        </p:nvSpPr>
        <p:spPr>
          <a:xfrm>
            <a:off x="0" y="2"/>
            <a:ext cx="12192000" cy="42000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dirty="0"/>
          </a:p>
        </p:txBody>
      </p:sp>
      <p:pic>
        <p:nvPicPr>
          <p:cNvPr id="3" name="Picture 2">
            <a:extLst>
              <a:ext uri="{FF2B5EF4-FFF2-40B4-BE49-F238E27FC236}">
                <a16:creationId xmlns:a16="http://schemas.microsoft.com/office/drawing/2014/main" id="{35B6394B-8182-A54F-AF12-A6C21036E083}"/>
              </a:ext>
            </a:extLst>
          </p:cNvPr>
          <p:cNvPicPr>
            <a:picLocks noChangeAspect="1"/>
          </p:cNvPicPr>
          <p:nvPr/>
        </p:nvPicPr>
        <p:blipFill rotWithShape="1">
          <a:blip r:embed="rId3"/>
          <a:srcRect l="80467" t="64722" r="-1"/>
          <a:stretch/>
        </p:blipFill>
        <p:spPr>
          <a:xfrm>
            <a:off x="9810431" y="4282590"/>
            <a:ext cx="2381571" cy="2416058"/>
          </a:xfrm>
          <a:prstGeom prst="rect">
            <a:avLst/>
          </a:prstGeom>
        </p:spPr>
      </p:pic>
      <p:sp>
        <p:nvSpPr>
          <p:cNvPr id="7" name="TekstSylinder 6">
            <a:extLst>
              <a:ext uri="{FF2B5EF4-FFF2-40B4-BE49-F238E27FC236}">
                <a16:creationId xmlns:a16="http://schemas.microsoft.com/office/drawing/2014/main" id="{16062E19-0B02-8C00-86F0-9B20F6EF7914}"/>
              </a:ext>
            </a:extLst>
          </p:cNvPr>
          <p:cNvSpPr txBox="1"/>
          <p:nvPr/>
        </p:nvSpPr>
        <p:spPr>
          <a:xfrm>
            <a:off x="526942" y="1171799"/>
            <a:ext cx="10321872" cy="1938992"/>
          </a:xfrm>
          <a:prstGeom prst="rect">
            <a:avLst/>
          </a:prstGeom>
          <a:noFill/>
        </p:spPr>
        <p:txBody>
          <a:bodyPr wrap="square" rtlCol="0">
            <a:spAutoFit/>
          </a:bodyPr>
          <a:lstStyle/>
          <a:p>
            <a:r>
              <a:rPr lang="nb-NO" sz="6000" b="1" dirty="0" err="1">
                <a:solidFill>
                  <a:schemeClr val="bg1"/>
                </a:solidFill>
                <a:latin typeface="Gill Sans MT" panose="020B0502020104020203" pitchFamily="34" charset="77"/>
              </a:rPr>
              <a:t>Customer</a:t>
            </a:r>
            <a:r>
              <a:rPr lang="nb-NO" sz="6000" b="1" dirty="0">
                <a:solidFill>
                  <a:schemeClr val="bg1"/>
                </a:solidFill>
                <a:latin typeface="Gill Sans MT" panose="020B0502020104020203" pitchFamily="34" charset="77"/>
              </a:rPr>
              <a:t> </a:t>
            </a:r>
            <a:r>
              <a:rPr lang="nb-NO" sz="6000" b="1" dirty="0" err="1">
                <a:solidFill>
                  <a:schemeClr val="bg1"/>
                </a:solidFill>
                <a:latin typeface="Gill Sans MT" panose="020B0502020104020203" pitchFamily="34" charset="77"/>
              </a:rPr>
              <a:t>Experience</a:t>
            </a:r>
            <a:r>
              <a:rPr lang="nb-NO" sz="6000" b="1" dirty="0">
                <a:solidFill>
                  <a:schemeClr val="bg1"/>
                </a:solidFill>
                <a:latin typeface="Gill Sans MT" panose="020B0502020104020203" pitchFamily="34" charset="77"/>
              </a:rPr>
              <a:t> </a:t>
            </a:r>
            <a:r>
              <a:rPr lang="nb-NO" sz="6000" b="1" dirty="0" err="1">
                <a:solidFill>
                  <a:schemeClr val="bg1"/>
                </a:solidFill>
                <a:latin typeface="Gill Sans MT" panose="020B0502020104020203" pitchFamily="34" charset="77"/>
              </a:rPr>
              <a:t>with</a:t>
            </a:r>
            <a:r>
              <a:rPr lang="nb-NO" sz="6000" b="1" dirty="0">
                <a:solidFill>
                  <a:schemeClr val="bg1"/>
                </a:solidFill>
                <a:latin typeface="Gill Sans MT" panose="020B0502020104020203" pitchFamily="34" charset="77"/>
              </a:rPr>
              <a:t> Return </a:t>
            </a:r>
            <a:r>
              <a:rPr lang="nb-NO" sz="6000" b="1" dirty="0" err="1">
                <a:solidFill>
                  <a:schemeClr val="bg1"/>
                </a:solidFill>
                <a:latin typeface="Gill Sans MT" panose="020B0502020104020203" pitchFamily="34" charset="77"/>
              </a:rPr>
              <a:t>on</a:t>
            </a:r>
            <a:r>
              <a:rPr lang="nb-NO" sz="6000" b="1" dirty="0">
                <a:solidFill>
                  <a:schemeClr val="bg1"/>
                </a:solidFill>
                <a:latin typeface="Gill Sans MT" panose="020B0502020104020203" pitchFamily="34" charset="77"/>
              </a:rPr>
              <a:t> </a:t>
            </a:r>
            <a:r>
              <a:rPr lang="nb-NO" sz="6000" b="1" dirty="0" err="1">
                <a:solidFill>
                  <a:schemeClr val="bg1"/>
                </a:solidFill>
                <a:latin typeface="Gill Sans MT" panose="020B0502020104020203" pitchFamily="34" charset="77"/>
              </a:rPr>
              <a:t>Relationship</a:t>
            </a:r>
            <a:endParaRPr lang="nb-NO" sz="6000" b="1" dirty="0">
              <a:solidFill>
                <a:schemeClr val="bg1"/>
              </a:solidFill>
              <a:latin typeface="Gill Sans MT" panose="020B0502020104020203" pitchFamily="34" charset="77"/>
            </a:endParaRPr>
          </a:p>
        </p:txBody>
      </p:sp>
      <p:sp>
        <p:nvSpPr>
          <p:cNvPr id="10" name="TekstSylinder 9">
            <a:extLst>
              <a:ext uri="{FF2B5EF4-FFF2-40B4-BE49-F238E27FC236}">
                <a16:creationId xmlns:a16="http://schemas.microsoft.com/office/drawing/2014/main" id="{4006FCA9-CDBD-55CE-F96A-A0FCB958B972}"/>
              </a:ext>
            </a:extLst>
          </p:cNvPr>
          <p:cNvSpPr txBox="1"/>
          <p:nvPr/>
        </p:nvSpPr>
        <p:spPr>
          <a:xfrm>
            <a:off x="526942" y="5131875"/>
            <a:ext cx="5935850" cy="1015663"/>
          </a:xfrm>
          <a:prstGeom prst="rect">
            <a:avLst/>
          </a:prstGeom>
          <a:noFill/>
        </p:spPr>
        <p:txBody>
          <a:bodyPr wrap="square" rtlCol="0">
            <a:spAutoFit/>
          </a:bodyPr>
          <a:lstStyle/>
          <a:p>
            <a:r>
              <a:rPr lang="nb-NO" sz="2000" b="1" dirty="0">
                <a:latin typeface="Gill Sans MT" panose="020B0502020104020203" pitchFamily="34" charset="77"/>
              </a:rPr>
              <a:t>Ted Rubin</a:t>
            </a:r>
          </a:p>
          <a:p>
            <a:r>
              <a:rPr lang="nb-NO" sz="2000" dirty="0">
                <a:latin typeface="Gill Sans MT" panose="020B0502020104020203" pitchFamily="34" charset="77"/>
              </a:rPr>
              <a:t>The Rubin Organization</a:t>
            </a:r>
          </a:p>
          <a:p>
            <a:r>
              <a:rPr lang="nb-NO" sz="2000" dirty="0">
                <a:latin typeface="Gill Sans MT" panose="020B0502020104020203" pitchFamily="34" charset="77"/>
              </a:rPr>
              <a:t>Strategic </a:t>
            </a:r>
            <a:r>
              <a:rPr lang="nb-NO" sz="2000" dirty="0" err="1">
                <a:latin typeface="Gill Sans MT" panose="020B0502020104020203" pitchFamily="34" charset="77"/>
              </a:rPr>
              <a:t>Relationship</a:t>
            </a:r>
            <a:r>
              <a:rPr lang="nb-NO" sz="2000" dirty="0">
                <a:latin typeface="Gill Sans MT" panose="020B0502020104020203" pitchFamily="34" charset="77"/>
              </a:rPr>
              <a:t> Consultant, </a:t>
            </a:r>
            <a:r>
              <a:rPr lang="nb-NO" sz="2000" b="1" i="1" dirty="0">
                <a:latin typeface="Gill Sans MT" panose="020B0502020104020203" pitchFamily="34" charset="77"/>
              </a:rPr>
              <a:t>Evergreen Trading</a:t>
            </a:r>
          </a:p>
        </p:txBody>
      </p:sp>
      <p:cxnSp>
        <p:nvCxnSpPr>
          <p:cNvPr id="12" name="Rett linje 11">
            <a:extLst>
              <a:ext uri="{FF2B5EF4-FFF2-40B4-BE49-F238E27FC236}">
                <a16:creationId xmlns:a16="http://schemas.microsoft.com/office/drawing/2014/main" id="{1E284ACA-977D-0C38-EA43-8A7F7674BE0F}"/>
              </a:ext>
            </a:extLst>
          </p:cNvPr>
          <p:cNvCxnSpPr>
            <a:cxnSpLocks/>
          </p:cNvCxnSpPr>
          <p:nvPr/>
        </p:nvCxnSpPr>
        <p:spPr>
          <a:xfrm flipH="1">
            <a:off x="0" y="6540285"/>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863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161284"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555160" y="604662"/>
            <a:ext cx="5073979" cy="1507336"/>
          </a:xfrm>
          <a:prstGeom prst="rect">
            <a:avLst/>
          </a:prstGeom>
          <a:noFill/>
        </p:spPr>
        <p:txBody>
          <a:bodyPr wrap="square" rtlCol="0">
            <a:spAutoFit/>
          </a:bodyPr>
          <a:lstStyle/>
          <a:p>
            <a:pPr algn="ctr">
              <a:lnSpc>
                <a:spcPct val="120000"/>
              </a:lnSpc>
              <a:defRPr sz="2200">
                <a:solidFill>
                  <a:srgbClr val="000000"/>
                </a:solidFill>
                <a:latin typeface="Gill Sans Light"/>
                <a:ea typeface="Gill Sans Light"/>
                <a:cs typeface="Gill Sans Light"/>
                <a:sym typeface="Gill Sans Light"/>
              </a:defRPr>
            </a:pPr>
            <a:r>
              <a:rPr lang="nb-NO" sz="4000" dirty="0">
                <a:solidFill>
                  <a:schemeClr val="bg1"/>
                </a:solidFill>
                <a:latin typeface="Gill Sans MT" panose="020B0502020104020203" pitchFamily="34" charset="77"/>
              </a:rPr>
              <a:t>If </a:t>
            </a:r>
            <a:r>
              <a:rPr lang="nb-NO" sz="4000" dirty="0" err="1">
                <a:solidFill>
                  <a:schemeClr val="bg1"/>
                </a:solidFill>
                <a:latin typeface="Gill Sans MT" panose="020B0502020104020203" pitchFamily="34" charset="77"/>
              </a:rPr>
              <a:t>you</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are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only</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focused</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on</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the</a:t>
            </a:r>
            <a:r>
              <a:rPr lang="nb-NO" sz="4000" dirty="0">
                <a:solidFill>
                  <a:schemeClr val="bg1"/>
                </a:solidFill>
                <a:latin typeface="Gill Sans MT" panose="020B0502020104020203" pitchFamily="34" charset="77"/>
              </a:rPr>
              <a:t> </a:t>
            </a:r>
            <a:r>
              <a:rPr lang="nb-NO" sz="4000" b="1" dirty="0">
                <a:solidFill>
                  <a:schemeClr val="bg1"/>
                </a:solidFill>
                <a:latin typeface="Gill Sans MT" panose="020B0502020104020203" pitchFamily="34" charset="77"/>
              </a:rPr>
              <a:t>Money</a:t>
            </a:r>
          </a:p>
        </p:txBody>
      </p:sp>
      <p:pic>
        <p:nvPicPr>
          <p:cNvPr id="3" name="Picture 2">
            <a:extLst>
              <a:ext uri="{FF2B5EF4-FFF2-40B4-BE49-F238E27FC236}">
                <a16:creationId xmlns:a16="http://schemas.microsoft.com/office/drawing/2014/main" id="{AAAFCD83-33B4-F94F-A83B-7DC3FD6448A1}"/>
              </a:ext>
            </a:extLst>
          </p:cNvPr>
          <p:cNvPicPr>
            <a:picLocks noChangeAspect="1"/>
          </p:cNvPicPr>
          <p:nvPr/>
        </p:nvPicPr>
        <p:blipFill>
          <a:blip r:embed="rId4"/>
          <a:stretch>
            <a:fillRect/>
          </a:stretch>
        </p:blipFill>
        <p:spPr>
          <a:xfrm>
            <a:off x="6779839" y="368860"/>
            <a:ext cx="5073979" cy="3809740"/>
          </a:xfrm>
          <a:prstGeom prst="rect">
            <a:avLst/>
          </a:prstGeom>
        </p:spPr>
      </p:pic>
      <p:sp>
        <p:nvSpPr>
          <p:cNvPr id="7" name="TextBox 6">
            <a:extLst>
              <a:ext uri="{FF2B5EF4-FFF2-40B4-BE49-F238E27FC236}">
                <a16:creationId xmlns:a16="http://schemas.microsoft.com/office/drawing/2014/main" id="{B4C02D12-E347-C347-A5BC-F29520BFFF55}"/>
              </a:ext>
            </a:extLst>
          </p:cNvPr>
          <p:cNvSpPr txBox="1"/>
          <p:nvPr/>
        </p:nvSpPr>
        <p:spPr>
          <a:xfrm>
            <a:off x="603266" y="2716662"/>
            <a:ext cx="5073979" cy="2923877"/>
          </a:xfrm>
          <a:prstGeom prst="rect">
            <a:avLst/>
          </a:prstGeom>
          <a:noFill/>
        </p:spPr>
        <p:txBody>
          <a:bodyPr wrap="square" rtlCol="0">
            <a:spAutoFit/>
          </a:bodyPr>
          <a:lstStyle/>
          <a:p>
            <a:pPr algn="ctr">
              <a:lnSpc>
                <a:spcPct val="120000"/>
              </a:lnSpc>
              <a:defRPr sz="2200">
                <a:solidFill>
                  <a:srgbClr val="000000"/>
                </a:solidFill>
                <a:latin typeface="Gill Sans Light"/>
                <a:ea typeface="Gill Sans Light"/>
                <a:cs typeface="Gill Sans Light"/>
                <a:sym typeface="Gill Sans Light"/>
              </a:defRPr>
            </a:pPr>
            <a:r>
              <a:rPr lang="nb-NO" sz="4000" dirty="0" err="1">
                <a:solidFill>
                  <a:schemeClr val="bg1"/>
                </a:solidFill>
                <a:latin typeface="Gill Sans MT" panose="020B0502020104020203" pitchFamily="34" charset="77"/>
              </a:rPr>
              <a:t>You</a:t>
            </a:r>
            <a:r>
              <a:rPr lang="nb-NO" sz="4000" dirty="0">
                <a:solidFill>
                  <a:schemeClr val="bg1"/>
                </a:solidFill>
                <a:latin typeface="Gill Sans MT" panose="020B0502020104020203" pitchFamily="34" charset="77"/>
              </a:rPr>
              <a:t> risk </a:t>
            </a:r>
            <a:r>
              <a:rPr lang="nb-NO" sz="4000" dirty="0" err="1">
                <a:solidFill>
                  <a:schemeClr val="bg1"/>
                </a:solidFill>
                <a:latin typeface="Gill Sans MT" panose="020B0502020104020203" pitchFamily="34" charset="77"/>
              </a:rPr>
              <a:t>completely</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overlooking</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the</a:t>
            </a:r>
            <a:r>
              <a:rPr lang="nb-NO" sz="4000" dirty="0">
                <a:solidFill>
                  <a:schemeClr val="bg1"/>
                </a:solidFill>
                <a:latin typeface="Gill Sans MT" panose="020B0502020104020203" pitchFamily="34" charset="77"/>
              </a:rPr>
              <a:t> </a:t>
            </a:r>
            <a:r>
              <a:rPr lang="nb-NO" sz="4000" b="1" dirty="0">
                <a:solidFill>
                  <a:schemeClr val="bg1"/>
                </a:solidFill>
                <a:latin typeface="Gill Sans MT" panose="020B0502020104020203" pitchFamily="34" charset="77"/>
              </a:rPr>
              <a:t>People</a:t>
            </a:r>
          </a:p>
          <a:p>
            <a:pPr algn="ctr">
              <a:defRPr sz="4400">
                <a:solidFill>
                  <a:srgbClr val="000000"/>
                </a:solidFill>
                <a:latin typeface="Gill Sans Light"/>
                <a:ea typeface="Gill Sans Light"/>
                <a:cs typeface="Gill Sans Light"/>
                <a:sym typeface="Gill Sans Light"/>
              </a:defRPr>
            </a:pPr>
            <a:endParaRPr lang="nb-NO" sz="4000" dirty="0">
              <a:solidFill>
                <a:schemeClr val="bg1"/>
              </a:solidFill>
              <a:latin typeface="Gill Sans MT" panose="020B0502020104020203" pitchFamily="34" charset="77"/>
              <a:ea typeface="Gill Sans Light"/>
              <a:cs typeface="Gill Sans Light"/>
              <a:sym typeface="Gill Sans Light"/>
            </a:endParaRPr>
          </a:p>
        </p:txBody>
      </p:sp>
    </p:spTree>
    <p:extLst>
      <p:ext uri="{BB962C8B-B14F-4D97-AF65-F5344CB8AC3E}">
        <p14:creationId xmlns:p14="http://schemas.microsoft.com/office/powerpoint/2010/main" val="330372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2307502" y="2181890"/>
            <a:ext cx="7576993" cy="1938992"/>
          </a:xfrm>
          <a:prstGeom prst="rect">
            <a:avLst/>
          </a:prstGeom>
          <a:noFill/>
        </p:spPr>
        <p:txBody>
          <a:bodyPr wrap="square" rtlCol="0">
            <a:spAutoFit/>
          </a:bodyPr>
          <a:lstStyle/>
          <a:p>
            <a:pPr algn="ctr"/>
            <a:r>
              <a:rPr lang="nb-NO" sz="4000" dirty="0">
                <a:latin typeface="Gill Sans MT" panose="020B0502020104020203" pitchFamily="34" charset="77"/>
              </a:rPr>
              <a:t>It’s time to </a:t>
            </a:r>
            <a:r>
              <a:rPr lang="nb-NO" sz="4000" dirty="0" err="1">
                <a:latin typeface="Gill Sans MT" panose="020B0502020104020203" pitchFamily="34" charset="77"/>
              </a:rPr>
              <a:t>forget</a:t>
            </a:r>
            <a:r>
              <a:rPr lang="nb-NO" sz="4000" dirty="0">
                <a:latin typeface="Gill Sans MT" panose="020B0502020104020203" pitchFamily="34" charset="77"/>
              </a:rPr>
              <a:t> </a:t>
            </a:r>
            <a:r>
              <a:rPr lang="nb-NO" sz="4000" dirty="0" err="1">
                <a:latin typeface="Gill Sans MT" panose="020B0502020104020203" pitchFamily="34" charset="77"/>
              </a:rPr>
              <a:t>the</a:t>
            </a:r>
            <a:r>
              <a:rPr lang="nb-NO" sz="4000" dirty="0">
                <a:latin typeface="Gill Sans MT" panose="020B0502020104020203" pitchFamily="34" charset="77"/>
              </a:rPr>
              <a:t> </a:t>
            </a:r>
            <a:r>
              <a:rPr lang="nb-NO" sz="4000" dirty="0" err="1">
                <a:latin typeface="Gill Sans MT" panose="020B0502020104020203" pitchFamily="34" charset="77"/>
              </a:rPr>
              <a:t>buzzword</a:t>
            </a:r>
            <a:endParaRPr lang="nb-NO" sz="4000" dirty="0">
              <a:latin typeface="Gill Sans MT" panose="020B0502020104020203" pitchFamily="34" charset="77"/>
            </a:endParaRPr>
          </a:p>
          <a:p>
            <a:pPr algn="ctr"/>
            <a:r>
              <a:rPr lang="nb-NO" sz="4000" dirty="0" err="1">
                <a:latin typeface="Gill Sans MT" panose="020B0502020104020203" pitchFamily="34" charset="77"/>
              </a:rPr>
              <a:t>OmniChannel</a:t>
            </a:r>
            <a:r>
              <a:rPr lang="nb-NO" sz="4000" dirty="0">
                <a:latin typeface="Gill Sans MT" panose="020B0502020104020203" pitchFamily="34" charset="77"/>
              </a:rPr>
              <a:t>, </a:t>
            </a:r>
            <a:r>
              <a:rPr lang="nb-NO" sz="4000" dirty="0" err="1">
                <a:latin typeface="Gill Sans MT" panose="020B0502020104020203" pitchFamily="34" charset="77"/>
              </a:rPr>
              <a:t>which</a:t>
            </a:r>
            <a:r>
              <a:rPr lang="nb-NO" sz="4000" dirty="0">
                <a:latin typeface="Gill Sans MT" panose="020B0502020104020203" pitchFamily="34" charset="77"/>
              </a:rPr>
              <a:t> is still a </a:t>
            </a:r>
            <a:r>
              <a:rPr lang="nb-NO" sz="4000" dirty="0" err="1">
                <a:latin typeface="Gill Sans MT" panose="020B0502020104020203" pitchFamily="34" charset="77"/>
              </a:rPr>
              <a:t>siloed</a:t>
            </a:r>
            <a:r>
              <a:rPr lang="nb-NO" sz="4000" dirty="0">
                <a:latin typeface="Gill Sans MT" panose="020B0502020104020203" pitchFamily="34" charset="77"/>
              </a:rPr>
              <a:t> </a:t>
            </a:r>
            <a:r>
              <a:rPr lang="nb-NO" sz="4000" dirty="0" err="1">
                <a:latin typeface="Gill Sans MT" panose="020B0502020104020203" pitchFamily="34" charset="77"/>
              </a:rPr>
              <a:t>concept</a:t>
            </a:r>
            <a:r>
              <a:rPr lang="nb-NO" sz="4000" dirty="0">
                <a:latin typeface="Gill Sans MT" panose="020B0502020104020203" pitchFamily="34" charset="77"/>
              </a:rPr>
              <a:t>, and start </a:t>
            </a:r>
            <a:r>
              <a:rPr lang="nb-NO" sz="4000" dirty="0" err="1">
                <a:latin typeface="Gill Sans MT" panose="020B0502020104020203" pitchFamily="34" charset="77"/>
              </a:rPr>
              <a:t>thinking</a:t>
            </a:r>
            <a:r>
              <a:rPr lang="mr-IN" sz="4000" dirty="0">
                <a:latin typeface="Gill Sans MT" panose="020B0502020104020203" pitchFamily="34" charset="77"/>
              </a:rPr>
              <a:t>…</a:t>
            </a:r>
            <a:endParaRPr lang="nb-NO" sz="4000" b="1" dirty="0">
              <a:latin typeface="Gill Sans MT" panose="020B0502020104020203" pitchFamily="34" charset="77"/>
            </a:endParaRPr>
          </a:p>
        </p:txBody>
      </p:sp>
      <p:sp>
        <p:nvSpPr>
          <p:cNvPr id="2" name="TextBox 1"/>
          <p:cNvSpPr txBox="1"/>
          <p:nvPr/>
        </p:nvSpPr>
        <p:spPr>
          <a:xfrm>
            <a:off x="4121938" y="3965902"/>
            <a:ext cx="3948123" cy="707886"/>
          </a:xfrm>
          <a:prstGeom prst="rect">
            <a:avLst/>
          </a:prstGeom>
          <a:noFill/>
        </p:spPr>
        <p:txBody>
          <a:bodyPr wrap="square" rtlCol="0">
            <a:spAutoFit/>
          </a:bodyPr>
          <a:lstStyle/>
          <a:p>
            <a:pPr algn="ctr"/>
            <a:r>
              <a:rPr lang="en-US" sz="4000" b="1" dirty="0" err="1">
                <a:latin typeface="Gill Sans MT"/>
                <a:cs typeface="Gill Sans MT"/>
              </a:rPr>
              <a:t>OmniPresent</a:t>
            </a:r>
            <a:endParaRPr lang="en-US" sz="4000" b="1" dirty="0">
              <a:latin typeface="Gill Sans MT"/>
              <a:cs typeface="Gill Sans MT"/>
            </a:endParaRPr>
          </a:p>
        </p:txBody>
      </p:sp>
    </p:spTree>
    <p:extLst>
      <p:ext uri="{BB962C8B-B14F-4D97-AF65-F5344CB8AC3E}">
        <p14:creationId xmlns:p14="http://schemas.microsoft.com/office/powerpoint/2010/main" val="56705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13855"/>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261181" y="2459504"/>
            <a:ext cx="9669638" cy="1938992"/>
          </a:xfrm>
          <a:prstGeom prst="rect">
            <a:avLst/>
          </a:prstGeom>
          <a:noFill/>
        </p:spPr>
        <p:txBody>
          <a:bodyPr wrap="square" rtlCol="0">
            <a:spAutoFit/>
          </a:bodyPr>
          <a:lstStyle/>
          <a:p>
            <a:pPr algn="ctr"/>
            <a:r>
              <a:rPr lang="nb-NO" sz="4000" dirty="0">
                <a:latin typeface="Gill Sans MT" panose="020B0502020104020203" pitchFamily="34" charset="77"/>
              </a:rPr>
              <a:t>An </a:t>
            </a:r>
            <a:r>
              <a:rPr lang="nb-NO" sz="4000" dirty="0" err="1">
                <a:latin typeface="Gill Sans MT" panose="020B0502020104020203" pitchFamily="34" charset="77"/>
              </a:rPr>
              <a:t>integrated</a:t>
            </a:r>
            <a:r>
              <a:rPr lang="nb-NO" sz="4000" dirty="0">
                <a:latin typeface="Gill Sans MT" panose="020B0502020104020203" pitchFamily="34" charset="77"/>
              </a:rPr>
              <a:t> </a:t>
            </a:r>
            <a:r>
              <a:rPr lang="nb-NO" sz="4000" dirty="0" err="1">
                <a:latin typeface="Gill Sans MT" panose="020B0502020104020203" pitchFamily="34" charset="77"/>
              </a:rPr>
              <a:t>OmniPresent</a:t>
            </a:r>
            <a:r>
              <a:rPr lang="nb-NO" sz="4000" dirty="0">
                <a:latin typeface="Gill Sans MT" panose="020B0502020104020203" pitchFamily="34" charset="77"/>
              </a:rPr>
              <a:t> </a:t>
            </a:r>
            <a:r>
              <a:rPr lang="nb-NO" sz="4000" dirty="0" err="1">
                <a:latin typeface="Gill Sans MT" panose="020B0502020104020203" pitchFamily="34" charset="77"/>
              </a:rPr>
              <a:t>experience</a:t>
            </a:r>
            <a:r>
              <a:rPr lang="nb-NO" sz="4000" dirty="0">
                <a:latin typeface="Gill Sans MT" panose="020B0502020104020203" pitchFamily="34" charset="77"/>
              </a:rPr>
              <a:t>  </a:t>
            </a:r>
            <a:r>
              <a:rPr lang="nb-NO" sz="4000" b="1" dirty="0" err="1">
                <a:latin typeface="Gill Sans MT" panose="020B0502020104020203" pitchFamily="34" charset="77"/>
              </a:rPr>
              <a:t>connects</a:t>
            </a:r>
            <a:r>
              <a:rPr lang="nb-NO" sz="4000" b="1" dirty="0">
                <a:latin typeface="Gill Sans MT" panose="020B0502020104020203" pitchFamily="34" charset="77"/>
              </a:rPr>
              <a:t> </a:t>
            </a:r>
            <a:r>
              <a:rPr lang="nb-NO" sz="4000" b="1" dirty="0" err="1">
                <a:latin typeface="Gill Sans MT" panose="020B0502020104020203" pitchFamily="34" charset="77"/>
              </a:rPr>
              <a:t>your</a:t>
            </a:r>
            <a:r>
              <a:rPr lang="nb-NO" sz="4000" b="1" dirty="0">
                <a:latin typeface="Gill Sans MT" panose="020B0502020104020203" pitchFamily="34" charset="77"/>
              </a:rPr>
              <a:t> </a:t>
            </a:r>
            <a:r>
              <a:rPr lang="nb-NO" sz="4000" b="1" dirty="0" err="1">
                <a:latin typeface="Gill Sans MT" panose="020B0502020104020203" pitchFamily="34" charset="77"/>
              </a:rPr>
              <a:t>employees</a:t>
            </a:r>
            <a:r>
              <a:rPr lang="nb-NO" sz="4000" b="1" dirty="0">
                <a:latin typeface="Gill Sans MT" panose="020B0502020104020203" pitchFamily="34" charset="77"/>
              </a:rPr>
              <a:t> </a:t>
            </a:r>
            <a:r>
              <a:rPr lang="nb-NO" sz="4000" dirty="0">
                <a:latin typeface="Gill Sans MT" panose="020B0502020104020203" pitchFamily="34" charset="77"/>
              </a:rPr>
              <a:t>so </a:t>
            </a:r>
            <a:r>
              <a:rPr lang="nb-NO" sz="4000" dirty="0" err="1">
                <a:latin typeface="Gill Sans MT" panose="020B0502020104020203" pitchFamily="34" charset="77"/>
              </a:rPr>
              <a:t>they</a:t>
            </a:r>
            <a:r>
              <a:rPr lang="nb-NO" sz="4000" dirty="0">
                <a:latin typeface="Gill Sans MT" panose="020B0502020104020203" pitchFamily="34" charset="77"/>
              </a:rPr>
              <a:t> </a:t>
            </a:r>
            <a:r>
              <a:rPr lang="nb-NO" sz="4000" dirty="0" err="1">
                <a:latin typeface="Gill Sans MT" panose="020B0502020104020203" pitchFamily="34" charset="77"/>
              </a:rPr>
              <a:t>can</a:t>
            </a:r>
            <a:r>
              <a:rPr lang="nb-NO" sz="4000" dirty="0">
                <a:latin typeface="Gill Sans MT" panose="020B0502020104020203" pitchFamily="34" charset="77"/>
              </a:rPr>
              <a:t> </a:t>
            </a:r>
            <a:r>
              <a:rPr lang="nb-NO" sz="4000" dirty="0" err="1">
                <a:latin typeface="Gill Sans MT" panose="020B0502020104020203" pitchFamily="34" charset="77"/>
              </a:rPr>
              <a:t>collaboratively</a:t>
            </a:r>
            <a:r>
              <a:rPr lang="nb-NO" sz="4000" dirty="0">
                <a:latin typeface="Gill Sans MT" panose="020B0502020104020203" pitchFamily="34" charset="77"/>
              </a:rPr>
              <a:t> </a:t>
            </a:r>
            <a:r>
              <a:rPr lang="nb-NO" sz="4000" dirty="0" err="1">
                <a:latin typeface="Gill Sans MT" panose="020B0502020104020203" pitchFamily="34" charset="77"/>
              </a:rPr>
              <a:t>deliver</a:t>
            </a:r>
            <a:r>
              <a:rPr lang="nb-NO" sz="4000" dirty="0">
                <a:latin typeface="Gill Sans MT" panose="020B0502020104020203" pitchFamily="34" charset="77"/>
              </a:rPr>
              <a:t> a </a:t>
            </a:r>
            <a:r>
              <a:rPr lang="nb-NO" sz="4000" dirty="0" err="1">
                <a:latin typeface="Gill Sans MT" panose="020B0502020104020203" pitchFamily="34" charset="77"/>
              </a:rPr>
              <a:t>seamless</a:t>
            </a:r>
            <a:r>
              <a:rPr lang="nb-NO" sz="4000" dirty="0">
                <a:latin typeface="Gill Sans MT" panose="020B0502020104020203" pitchFamily="34" charset="77"/>
              </a:rPr>
              <a:t> </a:t>
            </a:r>
            <a:r>
              <a:rPr lang="nb-NO" sz="4000" dirty="0" err="1">
                <a:latin typeface="Gill Sans MT" panose="020B0502020104020203" pitchFamily="34" charset="77"/>
              </a:rPr>
              <a:t>experience</a:t>
            </a:r>
            <a:r>
              <a:rPr lang="nb-NO" sz="4000" dirty="0">
                <a:latin typeface="Gill Sans MT" panose="020B0502020104020203" pitchFamily="34" charset="77"/>
              </a:rPr>
              <a:t>.</a:t>
            </a:r>
            <a:endParaRPr lang="nb-NO" sz="4000" b="1" dirty="0">
              <a:latin typeface="Gill Sans MT" panose="020B0502020104020203" pitchFamily="34" charset="77"/>
            </a:endParaRPr>
          </a:p>
        </p:txBody>
      </p:sp>
    </p:spTree>
    <p:extLst>
      <p:ext uri="{BB962C8B-B14F-4D97-AF65-F5344CB8AC3E}">
        <p14:creationId xmlns:p14="http://schemas.microsoft.com/office/powerpoint/2010/main" val="383265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250463" y="2151729"/>
            <a:ext cx="9906000" cy="2554545"/>
          </a:xfrm>
          <a:prstGeom prst="rect">
            <a:avLst/>
          </a:prstGeom>
          <a:noFill/>
        </p:spPr>
        <p:txBody>
          <a:bodyPr wrap="square" rtlCol="0">
            <a:spAutoFit/>
          </a:bodyPr>
          <a:lstStyle/>
          <a:p>
            <a:pPr algn="ctr"/>
            <a:r>
              <a:rPr lang="nb-NO" sz="4000" dirty="0">
                <a:latin typeface="Gill Sans MT" panose="020B0502020104020203" pitchFamily="34" charset="77"/>
              </a:rPr>
              <a:t>An </a:t>
            </a:r>
            <a:r>
              <a:rPr lang="nb-NO" sz="4000" dirty="0" err="1">
                <a:latin typeface="Gill Sans MT" panose="020B0502020104020203" pitchFamily="34" charset="77"/>
              </a:rPr>
              <a:t>OmniPresent</a:t>
            </a:r>
            <a:r>
              <a:rPr lang="nb-NO" sz="4000" dirty="0">
                <a:latin typeface="Gill Sans MT" panose="020B0502020104020203" pitchFamily="34" charset="77"/>
              </a:rPr>
              <a:t> </a:t>
            </a:r>
            <a:r>
              <a:rPr lang="nb-NO" sz="4000" dirty="0" err="1">
                <a:latin typeface="Gill Sans MT" panose="020B0502020104020203" pitchFamily="34" charset="77"/>
              </a:rPr>
              <a:t>approach</a:t>
            </a:r>
            <a:r>
              <a:rPr lang="nb-NO" sz="4000" dirty="0">
                <a:latin typeface="Gill Sans MT" panose="020B0502020104020203" pitchFamily="34" charset="77"/>
              </a:rPr>
              <a:t> </a:t>
            </a:r>
            <a:r>
              <a:rPr lang="nb-NO" sz="4000" dirty="0" err="1">
                <a:latin typeface="Gill Sans MT" panose="020B0502020104020203" pitchFamily="34" charset="77"/>
              </a:rPr>
              <a:t>goes</a:t>
            </a:r>
            <a:r>
              <a:rPr lang="nb-NO" sz="4000" dirty="0">
                <a:latin typeface="Gill Sans MT" panose="020B0502020104020203" pitchFamily="34" charset="77"/>
              </a:rPr>
              <a:t> </a:t>
            </a:r>
            <a:r>
              <a:rPr lang="nb-NO" sz="4000" dirty="0" err="1">
                <a:latin typeface="Gill Sans MT" panose="020B0502020104020203" pitchFamily="34" charset="77"/>
              </a:rPr>
              <a:t>beyond</a:t>
            </a:r>
            <a:r>
              <a:rPr lang="nb-NO" sz="4000" dirty="0">
                <a:latin typeface="Gill Sans MT" panose="020B0502020104020203" pitchFamily="34" charset="77"/>
              </a:rPr>
              <a:t> </a:t>
            </a:r>
            <a:r>
              <a:rPr lang="nb-NO" sz="4000" dirty="0" err="1">
                <a:latin typeface="Gill Sans MT" panose="020B0502020104020203" pitchFamily="34" charset="77"/>
              </a:rPr>
              <a:t>connecting</a:t>
            </a:r>
            <a:r>
              <a:rPr lang="nb-NO" sz="4000" dirty="0">
                <a:latin typeface="Gill Sans MT" panose="020B0502020104020203" pitchFamily="34" charset="77"/>
              </a:rPr>
              <a:t> </a:t>
            </a:r>
            <a:r>
              <a:rPr lang="nb-NO" sz="4000" dirty="0" err="1">
                <a:latin typeface="Gill Sans MT" panose="020B0502020104020203" pitchFamily="34" charset="77"/>
              </a:rPr>
              <a:t>your</a:t>
            </a:r>
            <a:r>
              <a:rPr lang="nb-NO" sz="4000" dirty="0">
                <a:latin typeface="Gill Sans MT" panose="020B0502020104020203" pitchFamily="34" charset="77"/>
              </a:rPr>
              <a:t> </a:t>
            </a:r>
            <a:r>
              <a:rPr lang="nb-NO" sz="4000" dirty="0" err="1">
                <a:latin typeface="Gill Sans MT" panose="020B0502020104020203" pitchFamily="34" charset="77"/>
              </a:rPr>
              <a:t>various</a:t>
            </a:r>
            <a:r>
              <a:rPr lang="nb-NO" sz="4000" dirty="0">
                <a:latin typeface="Gill Sans MT" panose="020B0502020104020203" pitchFamily="34" charset="77"/>
              </a:rPr>
              <a:t> </a:t>
            </a:r>
            <a:r>
              <a:rPr lang="nb-NO" sz="4000" dirty="0" err="1">
                <a:latin typeface="Gill Sans MT" panose="020B0502020104020203" pitchFamily="34" charset="77"/>
              </a:rPr>
              <a:t>channels</a:t>
            </a:r>
            <a:r>
              <a:rPr lang="nb-NO" sz="4000" dirty="0">
                <a:latin typeface="Gill Sans MT" panose="020B0502020104020203" pitchFamily="34" charset="77"/>
              </a:rPr>
              <a:t> and </a:t>
            </a:r>
            <a:r>
              <a:rPr lang="nb-NO" sz="4000" dirty="0" err="1">
                <a:latin typeface="Gill Sans MT" panose="020B0502020104020203" pitchFamily="34" charset="77"/>
              </a:rPr>
              <a:t>assigning</a:t>
            </a:r>
            <a:r>
              <a:rPr lang="nb-NO" sz="4000" dirty="0">
                <a:latin typeface="Gill Sans MT" panose="020B0502020104020203" pitchFamily="34" charset="77"/>
              </a:rPr>
              <a:t> </a:t>
            </a:r>
            <a:r>
              <a:rPr lang="nb-NO" sz="4000" dirty="0" err="1">
                <a:latin typeface="Gill Sans MT" panose="020B0502020104020203" pitchFamily="34" charset="77"/>
              </a:rPr>
              <a:t>people</a:t>
            </a:r>
            <a:r>
              <a:rPr lang="nb-NO" sz="4000" dirty="0">
                <a:latin typeface="Gill Sans MT" panose="020B0502020104020203" pitchFamily="34" charset="77"/>
              </a:rPr>
              <a:t> to </a:t>
            </a:r>
            <a:r>
              <a:rPr lang="nb-NO" sz="4000" dirty="0" err="1">
                <a:latin typeface="Gill Sans MT" panose="020B0502020104020203" pitchFamily="34" charset="77"/>
              </a:rPr>
              <a:t>engage</a:t>
            </a:r>
            <a:r>
              <a:rPr lang="nb-NO" sz="4000" dirty="0">
                <a:latin typeface="Gill Sans MT" panose="020B0502020104020203" pitchFamily="34" charset="77"/>
              </a:rPr>
              <a:t> and </a:t>
            </a:r>
            <a:r>
              <a:rPr lang="nb-NO" sz="4000" dirty="0" err="1">
                <a:latin typeface="Gill Sans MT" panose="020B0502020104020203" pitchFamily="34" charset="77"/>
              </a:rPr>
              <a:t>connect</a:t>
            </a:r>
            <a:br>
              <a:rPr lang="nb-NO" sz="4000" dirty="0">
                <a:latin typeface="Gill Sans MT" panose="020B0502020104020203" pitchFamily="34" charset="77"/>
              </a:rPr>
            </a:br>
            <a:r>
              <a:rPr lang="nb-NO" sz="4000" dirty="0" err="1">
                <a:latin typeface="Gill Sans MT" panose="020B0502020104020203" pitchFamily="34" charset="77"/>
              </a:rPr>
              <a:t>with</a:t>
            </a:r>
            <a:r>
              <a:rPr lang="nb-NO" sz="4000" dirty="0">
                <a:latin typeface="Gill Sans MT" panose="020B0502020104020203" pitchFamily="34" charset="77"/>
              </a:rPr>
              <a:t> </a:t>
            </a:r>
            <a:r>
              <a:rPr lang="nb-NO" sz="4000" dirty="0" err="1">
                <a:latin typeface="Gill Sans MT" panose="020B0502020104020203" pitchFamily="34" charset="77"/>
              </a:rPr>
              <a:t>customers</a:t>
            </a:r>
            <a:r>
              <a:rPr lang="mr-IN" sz="4000" dirty="0">
                <a:latin typeface="Gill Sans MT" panose="020B0502020104020203" pitchFamily="34" charset="77"/>
              </a:rPr>
              <a:t>…</a:t>
            </a:r>
            <a:endParaRPr lang="nb-NO" sz="4000" b="1" dirty="0">
              <a:latin typeface="Gill Sans MT" panose="020B0502020104020203" pitchFamily="34" charset="77"/>
            </a:endParaRPr>
          </a:p>
        </p:txBody>
      </p:sp>
    </p:spTree>
    <p:extLst>
      <p:ext uri="{BB962C8B-B14F-4D97-AF65-F5344CB8AC3E}">
        <p14:creationId xmlns:p14="http://schemas.microsoft.com/office/powerpoint/2010/main" val="143564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775353" y="2459504"/>
            <a:ext cx="8641294" cy="1938992"/>
          </a:xfrm>
          <a:prstGeom prst="rect">
            <a:avLst/>
          </a:prstGeom>
          <a:noFill/>
        </p:spPr>
        <p:txBody>
          <a:bodyPr wrap="square" rtlCol="0">
            <a:spAutoFit/>
          </a:bodyPr>
          <a:lstStyle/>
          <a:p>
            <a:pPr algn="ctr"/>
            <a:r>
              <a:rPr lang="mr-IN" sz="4000" dirty="0">
                <a:latin typeface="Gill Sans MT" panose="020B0502020104020203" pitchFamily="34" charset="77"/>
              </a:rPr>
              <a:t>…</a:t>
            </a:r>
            <a:r>
              <a:rPr lang="nb-NO" sz="4000" dirty="0">
                <a:latin typeface="Gill Sans MT" panose="020B0502020104020203" pitchFamily="34" charset="77"/>
              </a:rPr>
              <a:t>it makes it super-</a:t>
            </a:r>
            <a:r>
              <a:rPr lang="nb-NO" sz="4000" dirty="0" err="1">
                <a:latin typeface="Gill Sans MT" panose="020B0502020104020203" pitchFamily="34" charset="77"/>
              </a:rPr>
              <a:t>easy</a:t>
            </a:r>
            <a:r>
              <a:rPr lang="nb-NO" sz="4000" dirty="0">
                <a:latin typeface="Gill Sans MT" panose="020B0502020104020203" pitchFamily="34" charset="77"/>
              </a:rPr>
              <a:t>,</a:t>
            </a:r>
          </a:p>
          <a:p>
            <a:pPr algn="ctr"/>
            <a:r>
              <a:rPr lang="nb-NO" sz="4000" dirty="0">
                <a:latin typeface="Gill Sans MT" panose="020B0502020104020203" pitchFamily="34" charset="77"/>
              </a:rPr>
              <a:t> AND </a:t>
            </a:r>
            <a:r>
              <a:rPr lang="nb-NO" sz="4000" dirty="0" err="1">
                <a:latin typeface="Gill Sans MT" panose="020B0502020104020203" pitchFamily="34" charset="77"/>
              </a:rPr>
              <a:t>empowers</a:t>
            </a:r>
            <a:r>
              <a:rPr lang="nb-NO" sz="4000" dirty="0">
                <a:latin typeface="Gill Sans MT" panose="020B0502020104020203" pitchFamily="34" charset="77"/>
              </a:rPr>
              <a:t> </a:t>
            </a:r>
            <a:r>
              <a:rPr lang="nb-NO" sz="4000" dirty="0" err="1">
                <a:latin typeface="Gill Sans MT" panose="020B0502020104020203" pitchFamily="34" charset="77"/>
              </a:rPr>
              <a:t>employees</a:t>
            </a:r>
            <a:br>
              <a:rPr lang="nb-NO" sz="4000" dirty="0">
                <a:latin typeface="Gill Sans MT" panose="020B0502020104020203" pitchFamily="34" charset="77"/>
              </a:rPr>
            </a:br>
            <a:r>
              <a:rPr lang="nb-NO" sz="4000" dirty="0">
                <a:latin typeface="Gill Sans MT" panose="020B0502020104020203" pitchFamily="34" charset="77"/>
              </a:rPr>
              <a:t>to </a:t>
            </a:r>
            <a:r>
              <a:rPr lang="nb-NO" sz="4000" dirty="0" err="1">
                <a:latin typeface="Gill Sans MT" panose="020B0502020104020203" pitchFamily="34" charset="77"/>
              </a:rPr>
              <a:t>connect</a:t>
            </a:r>
            <a:r>
              <a:rPr lang="nb-NO" sz="4000" dirty="0">
                <a:latin typeface="Gill Sans MT" panose="020B0502020104020203" pitchFamily="34" charset="77"/>
              </a:rPr>
              <a:t> and </a:t>
            </a:r>
            <a:r>
              <a:rPr lang="nb-NO" sz="4000" dirty="0" err="1">
                <a:latin typeface="Gill Sans MT" panose="020B0502020104020203" pitchFamily="34" charset="77"/>
              </a:rPr>
              <a:t>bond</a:t>
            </a:r>
            <a:r>
              <a:rPr lang="nb-NO" sz="4000" dirty="0">
                <a:latin typeface="Gill Sans MT" panose="020B0502020104020203" pitchFamily="34" charset="77"/>
              </a:rPr>
              <a:t> </a:t>
            </a:r>
            <a:r>
              <a:rPr lang="nb-NO" sz="4000" dirty="0" err="1">
                <a:latin typeface="Gill Sans MT" panose="020B0502020104020203" pitchFamily="34" charset="77"/>
              </a:rPr>
              <a:t>with</a:t>
            </a:r>
            <a:r>
              <a:rPr lang="nb-NO" sz="4000" dirty="0">
                <a:latin typeface="Gill Sans MT" panose="020B0502020104020203" pitchFamily="34" charset="77"/>
              </a:rPr>
              <a:t> </a:t>
            </a:r>
            <a:r>
              <a:rPr lang="nb-NO" sz="4000" dirty="0" err="1">
                <a:latin typeface="Gill Sans MT" panose="020B0502020104020203" pitchFamily="34" charset="77"/>
              </a:rPr>
              <a:t>each</a:t>
            </a:r>
            <a:r>
              <a:rPr lang="nb-NO" sz="4000" dirty="0">
                <a:latin typeface="Gill Sans MT" panose="020B0502020104020203" pitchFamily="34" charset="77"/>
              </a:rPr>
              <a:t> </a:t>
            </a:r>
            <a:r>
              <a:rPr lang="nb-NO" sz="4000" dirty="0" err="1">
                <a:latin typeface="Gill Sans MT" panose="020B0502020104020203" pitchFamily="34" charset="77"/>
              </a:rPr>
              <a:t>other</a:t>
            </a:r>
            <a:r>
              <a:rPr lang="nb-NO" sz="4000" dirty="0">
                <a:latin typeface="Gill Sans MT" panose="020B0502020104020203" pitchFamily="34" charset="77"/>
              </a:rPr>
              <a:t>. </a:t>
            </a:r>
          </a:p>
        </p:txBody>
      </p:sp>
    </p:spTree>
    <p:extLst>
      <p:ext uri="{BB962C8B-B14F-4D97-AF65-F5344CB8AC3E}">
        <p14:creationId xmlns:p14="http://schemas.microsoft.com/office/powerpoint/2010/main" val="4248638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1330641" y="1358376"/>
            <a:ext cx="3918857" cy="2554545"/>
          </a:xfrm>
          <a:prstGeom prst="rect">
            <a:avLst/>
          </a:prstGeom>
          <a:noFill/>
        </p:spPr>
        <p:txBody>
          <a:bodyPr wrap="square" rtlCol="0">
            <a:spAutoFit/>
          </a:bodyPr>
          <a:lstStyle/>
          <a:p>
            <a:pPr algn="ct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Set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the</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stage for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innovation</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by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bringing</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back real brainstorming! </a:t>
            </a:r>
          </a:p>
        </p:txBody>
      </p:sp>
      <p:pic>
        <p:nvPicPr>
          <p:cNvPr id="8" name="Picture 7">
            <a:extLst>
              <a:ext uri="{FF2B5EF4-FFF2-40B4-BE49-F238E27FC236}">
                <a16:creationId xmlns:a16="http://schemas.microsoft.com/office/drawing/2014/main" id="{4E885165-44D0-C940-9E1E-0D09BEFD92F7}"/>
              </a:ext>
            </a:extLst>
          </p:cNvPr>
          <p:cNvPicPr>
            <a:picLocks noChangeAspect="1"/>
          </p:cNvPicPr>
          <p:nvPr/>
        </p:nvPicPr>
        <p:blipFill>
          <a:blip r:embed="rId4"/>
          <a:stretch>
            <a:fillRect/>
          </a:stretch>
        </p:blipFill>
        <p:spPr>
          <a:xfrm>
            <a:off x="6440654" y="259890"/>
            <a:ext cx="5486405" cy="3653031"/>
          </a:xfrm>
          <a:prstGeom prst="rect">
            <a:avLst/>
          </a:prstGeom>
        </p:spPr>
      </p:pic>
    </p:spTree>
    <p:extLst>
      <p:ext uri="{BB962C8B-B14F-4D97-AF65-F5344CB8AC3E}">
        <p14:creationId xmlns:p14="http://schemas.microsoft.com/office/powerpoint/2010/main" val="279873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997528" y="277585"/>
            <a:ext cx="4096987" cy="5016758"/>
          </a:xfrm>
          <a:prstGeom prst="rect">
            <a:avLst/>
          </a:prstGeom>
          <a:noFill/>
        </p:spPr>
        <p:txBody>
          <a:bodyPr wrap="square" rtlCol="0">
            <a:spAutoFit/>
          </a:bodyPr>
          <a:lstStyle/>
          <a:p>
            <a:pPr algn="ct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Where</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brains</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are</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actually</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storming… </a:t>
            </a:r>
          </a:p>
          <a:p>
            <a:pPr algn="ctr"/>
            <a:endParaRPr lang="nb-NO" sz="4000" dirty="0">
              <a:solidFill>
                <a:schemeClr val="bg1"/>
              </a:solidFill>
              <a:latin typeface="Gill Sans MT" panose="020B0502020104020203" pitchFamily="34" charset="77"/>
              <a:ea typeface="Bodoni Ornaments" pitchFamily="2" charset="0"/>
              <a:cs typeface="Futura Medium" panose="020B0602020204020303" pitchFamily="34" charset="-79"/>
            </a:endParaRPr>
          </a:p>
          <a:p>
            <a:pPr algn="ct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True brainstorming =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diversity</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of</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thought</a:t>
            </a:r>
            <a:endParaRPr lang="nb-NO" sz="4000" dirty="0">
              <a:solidFill>
                <a:schemeClr val="bg1"/>
              </a:solidFill>
              <a:latin typeface="Gill Sans MT" panose="020B0502020104020203" pitchFamily="34" charset="77"/>
              <a:ea typeface="Bodoni Ornaments" pitchFamily="2" charset="0"/>
              <a:cs typeface="Futura Medium" panose="020B0602020204020303" pitchFamily="34" charset="-79"/>
            </a:endParaRPr>
          </a:p>
        </p:txBody>
      </p:sp>
      <p:pic>
        <p:nvPicPr>
          <p:cNvPr id="4" name="Bilde 3" descr="Et bilde som inneholder person, Post-it-lapp, mann, finger&#10;&#10;Automatisk generert beskrivelse">
            <a:extLst>
              <a:ext uri="{FF2B5EF4-FFF2-40B4-BE49-F238E27FC236}">
                <a16:creationId xmlns:a16="http://schemas.microsoft.com/office/drawing/2014/main" id="{0426EB0C-8C2A-B094-8774-CA135C316205}"/>
              </a:ext>
            </a:extLst>
          </p:cNvPr>
          <p:cNvPicPr>
            <a:picLocks noChangeAspect="1"/>
          </p:cNvPicPr>
          <p:nvPr/>
        </p:nvPicPr>
        <p:blipFill>
          <a:blip r:embed="rId4"/>
          <a:stretch>
            <a:fillRect/>
          </a:stretch>
        </p:blipFill>
        <p:spPr>
          <a:xfrm>
            <a:off x="6092043" y="277585"/>
            <a:ext cx="5864075" cy="3909383"/>
          </a:xfrm>
          <a:prstGeom prst="rect">
            <a:avLst/>
          </a:prstGeom>
        </p:spPr>
      </p:pic>
    </p:spTree>
    <p:extLst>
      <p:ext uri="{BB962C8B-B14F-4D97-AF65-F5344CB8AC3E}">
        <p14:creationId xmlns:p14="http://schemas.microsoft.com/office/powerpoint/2010/main" val="6503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A52B6-D3EE-DE4A-8185-E9307A8279B1}"/>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94AE19-FB40-A148-BB84-889B3B6171AE}"/>
              </a:ext>
            </a:extLst>
          </p:cNvPr>
          <p:cNvPicPr>
            <a:picLocks noChangeAspect="1"/>
          </p:cNvPicPr>
          <p:nvPr/>
        </p:nvPicPr>
        <p:blipFill>
          <a:blip r:embed="rId4"/>
          <a:stretch>
            <a:fillRect/>
          </a:stretch>
        </p:blipFill>
        <p:spPr>
          <a:xfrm>
            <a:off x="3759630" y="1092630"/>
            <a:ext cx="4672739" cy="4672739"/>
          </a:xfrm>
          <a:prstGeom prst="rect">
            <a:avLst/>
          </a:prstGeom>
        </p:spPr>
      </p:pic>
    </p:spTree>
    <p:extLst>
      <p:ext uri="{BB962C8B-B14F-4D97-AF65-F5344CB8AC3E}">
        <p14:creationId xmlns:p14="http://schemas.microsoft.com/office/powerpoint/2010/main" val="2672008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775353" y="2151729"/>
            <a:ext cx="8641294" cy="1323439"/>
          </a:xfrm>
          <a:prstGeom prst="rect">
            <a:avLst/>
          </a:prstGeom>
          <a:noFill/>
        </p:spPr>
        <p:txBody>
          <a:bodyPr wrap="square" rtlCol="0">
            <a:spAutoFit/>
          </a:bodyPr>
          <a:lstStyle/>
          <a:p>
            <a:pPr algn="ctr"/>
            <a:r>
              <a:rPr lang="nb-NO" sz="4000" dirty="0">
                <a:latin typeface="Gill Sans MT" panose="020B0502020104020203" pitchFamily="34" charset="77"/>
              </a:rPr>
              <a:t>The </a:t>
            </a:r>
            <a:r>
              <a:rPr lang="nb-NO" sz="4000" dirty="0" err="1">
                <a:latin typeface="Gill Sans MT" panose="020B0502020104020203" pitchFamily="34" charset="77"/>
              </a:rPr>
              <a:t>six</a:t>
            </a:r>
            <a:r>
              <a:rPr lang="nb-NO" sz="4000" dirty="0">
                <a:latin typeface="Gill Sans MT" panose="020B0502020104020203" pitchFamily="34" charset="77"/>
              </a:rPr>
              <a:t> </a:t>
            </a:r>
            <a:r>
              <a:rPr lang="nb-NO" sz="4000" dirty="0" err="1">
                <a:latin typeface="Gill Sans MT" panose="020B0502020104020203" pitchFamily="34" charset="77"/>
              </a:rPr>
              <a:t>words</a:t>
            </a:r>
            <a:r>
              <a:rPr lang="nb-NO" sz="4000" dirty="0">
                <a:latin typeface="Gill Sans MT" panose="020B0502020104020203" pitchFamily="34" charset="77"/>
              </a:rPr>
              <a:t> to never </a:t>
            </a:r>
            <a:r>
              <a:rPr lang="nb-NO" sz="4000" dirty="0" err="1">
                <a:latin typeface="Gill Sans MT" panose="020B0502020104020203" pitchFamily="34" charset="77"/>
              </a:rPr>
              <a:t>say</a:t>
            </a:r>
            <a:r>
              <a:rPr lang="nb-NO" sz="4000" dirty="0">
                <a:latin typeface="Gill Sans MT" panose="020B0502020104020203" pitchFamily="34" charset="77"/>
              </a:rPr>
              <a:t> </a:t>
            </a:r>
            <a:r>
              <a:rPr lang="nb-NO" sz="4000" dirty="0" err="1">
                <a:latin typeface="Gill Sans MT" panose="020B0502020104020203" pitchFamily="34" charset="77"/>
              </a:rPr>
              <a:t>if</a:t>
            </a:r>
            <a:r>
              <a:rPr lang="nb-NO" sz="4000" dirty="0">
                <a:latin typeface="Gill Sans MT" panose="020B0502020104020203" pitchFamily="34" charset="77"/>
              </a:rPr>
              <a:t> </a:t>
            </a:r>
            <a:r>
              <a:rPr lang="nb-NO" sz="4000" dirty="0" err="1">
                <a:latin typeface="Gill Sans MT" panose="020B0502020104020203" pitchFamily="34" charset="77"/>
              </a:rPr>
              <a:t>you</a:t>
            </a:r>
            <a:r>
              <a:rPr lang="nb-NO" sz="4000" dirty="0">
                <a:latin typeface="Gill Sans MT" panose="020B0502020104020203" pitchFamily="34" charset="77"/>
              </a:rPr>
              <a:t> </a:t>
            </a:r>
            <a:r>
              <a:rPr lang="nb-NO" sz="4000" dirty="0" err="1">
                <a:latin typeface="Gill Sans MT" panose="020B0502020104020203" pitchFamily="34" charset="77"/>
              </a:rPr>
              <a:t>want</a:t>
            </a:r>
            <a:r>
              <a:rPr lang="nb-NO" sz="4000" dirty="0">
                <a:latin typeface="Gill Sans MT" panose="020B0502020104020203" pitchFamily="34" charset="77"/>
              </a:rPr>
              <a:t> to </a:t>
            </a:r>
            <a:r>
              <a:rPr lang="nb-NO" sz="4000" dirty="0" err="1">
                <a:latin typeface="Gill Sans MT" panose="020B0502020104020203" pitchFamily="34" charset="77"/>
              </a:rPr>
              <a:t>remain</a:t>
            </a:r>
            <a:r>
              <a:rPr lang="nb-NO" sz="4000" dirty="0">
                <a:latin typeface="Gill Sans MT" panose="020B0502020104020203" pitchFamily="34" charset="77"/>
              </a:rPr>
              <a:t> </a:t>
            </a:r>
            <a:r>
              <a:rPr lang="nb-NO" sz="4000" dirty="0" err="1">
                <a:latin typeface="Gill Sans MT" panose="020B0502020104020203" pitchFamily="34" charset="77"/>
              </a:rPr>
              <a:t>competitive</a:t>
            </a:r>
            <a:r>
              <a:rPr lang="mr-IN" sz="4000" dirty="0">
                <a:latin typeface="Gill Sans MT" panose="020B0502020104020203" pitchFamily="34" charset="77"/>
              </a:rPr>
              <a:t>…</a:t>
            </a:r>
            <a:endParaRPr lang="nb-NO" sz="4000" dirty="0">
              <a:latin typeface="Gill Sans MT" panose="020B0502020104020203" pitchFamily="34" charset="77"/>
            </a:endParaRPr>
          </a:p>
        </p:txBody>
      </p:sp>
      <p:sp>
        <p:nvSpPr>
          <p:cNvPr id="4" name="TextBox 3">
            <a:extLst>
              <a:ext uri="{FF2B5EF4-FFF2-40B4-BE49-F238E27FC236}">
                <a16:creationId xmlns:a16="http://schemas.microsoft.com/office/drawing/2014/main" id="{1C106346-A679-DA48-BFCD-850B3EBD2F81}"/>
              </a:ext>
            </a:extLst>
          </p:cNvPr>
          <p:cNvSpPr txBox="1"/>
          <p:nvPr/>
        </p:nvSpPr>
        <p:spPr>
          <a:xfrm>
            <a:off x="1775353" y="4104754"/>
            <a:ext cx="8641294" cy="707886"/>
          </a:xfrm>
          <a:prstGeom prst="rect">
            <a:avLst/>
          </a:prstGeom>
          <a:noFill/>
        </p:spPr>
        <p:txBody>
          <a:bodyPr wrap="square" rtlCol="0">
            <a:spAutoFit/>
          </a:bodyPr>
          <a:lstStyle/>
          <a:p>
            <a:pPr algn="ctr"/>
            <a:r>
              <a:rPr lang="nb-NO" sz="4000" b="1" dirty="0">
                <a:latin typeface="Gill Sans MT" panose="020B0502020104020203" pitchFamily="34" charset="77"/>
              </a:rPr>
              <a:t>“</a:t>
            </a:r>
            <a:r>
              <a:rPr lang="nb-NO" sz="4000" b="1" dirty="0" err="1">
                <a:latin typeface="Gill Sans MT" panose="020B0502020104020203" pitchFamily="34" charset="77"/>
              </a:rPr>
              <a:t>We’ve</a:t>
            </a:r>
            <a:r>
              <a:rPr lang="nb-NO" sz="4000" b="1" dirty="0">
                <a:latin typeface="Gill Sans MT" panose="020B0502020104020203" pitchFamily="34" charset="77"/>
              </a:rPr>
              <a:t> </a:t>
            </a:r>
            <a:r>
              <a:rPr lang="nb-NO" sz="4000" b="1" dirty="0" err="1">
                <a:latin typeface="Gill Sans MT" panose="020B0502020104020203" pitchFamily="34" charset="77"/>
              </a:rPr>
              <a:t>always</a:t>
            </a:r>
            <a:r>
              <a:rPr lang="nb-NO" sz="4000" b="1" dirty="0">
                <a:latin typeface="Gill Sans MT" panose="020B0502020104020203" pitchFamily="34" charset="77"/>
              </a:rPr>
              <a:t> done it </a:t>
            </a:r>
            <a:r>
              <a:rPr lang="nb-NO" sz="4000" b="1" dirty="0" err="1">
                <a:latin typeface="Gill Sans MT" panose="020B0502020104020203" pitchFamily="34" charset="77"/>
              </a:rPr>
              <a:t>this</a:t>
            </a:r>
            <a:r>
              <a:rPr lang="nb-NO" sz="4000" b="1" dirty="0">
                <a:latin typeface="Gill Sans MT" panose="020B0502020104020203" pitchFamily="34" charset="77"/>
              </a:rPr>
              <a:t> </a:t>
            </a:r>
            <a:r>
              <a:rPr lang="nb-NO" sz="4000" b="1" dirty="0" err="1">
                <a:latin typeface="Gill Sans MT" panose="020B0502020104020203" pitchFamily="34" charset="77"/>
              </a:rPr>
              <a:t>way</a:t>
            </a:r>
            <a:r>
              <a:rPr lang="nb-NO" sz="4000" b="1" dirty="0">
                <a:latin typeface="Gill Sans MT" panose="020B0502020104020203" pitchFamily="34" charset="77"/>
              </a:rPr>
              <a:t>.” </a:t>
            </a:r>
          </a:p>
        </p:txBody>
      </p:sp>
    </p:spTree>
    <p:extLst>
      <p:ext uri="{BB962C8B-B14F-4D97-AF65-F5344CB8AC3E}">
        <p14:creationId xmlns:p14="http://schemas.microsoft.com/office/powerpoint/2010/main" val="19317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414831" y="1536174"/>
            <a:ext cx="9362339" cy="707886"/>
          </a:xfrm>
          <a:prstGeom prst="rect">
            <a:avLst/>
          </a:prstGeom>
          <a:noFill/>
        </p:spPr>
        <p:txBody>
          <a:bodyPr wrap="square" rtlCol="0">
            <a:spAutoFit/>
          </a:bodyPr>
          <a:lstStyle/>
          <a:p>
            <a:pPr algn="ctr"/>
            <a:r>
              <a:rPr lang="nb-NO" sz="4000" dirty="0">
                <a:latin typeface="Gill Sans MT" panose="020B0502020104020203" pitchFamily="34" charset="77"/>
              </a:rPr>
              <a:t>ABC (</a:t>
            </a:r>
            <a:r>
              <a:rPr lang="nb-NO" sz="4000" dirty="0" err="1">
                <a:latin typeface="Gill Sans MT" panose="020B0502020104020203" pitchFamily="34" charset="77"/>
              </a:rPr>
              <a:t>Always</a:t>
            </a:r>
            <a:r>
              <a:rPr lang="nb-NO" sz="4000" dirty="0">
                <a:latin typeface="Gill Sans MT" panose="020B0502020104020203" pitchFamily="34" charset="77"/>
              </a:rPr>
              <a:t> Be </a:t>
            </a:r>
            <a:r>
              <a:rPr lang="nb-NO" sz="4000" dirty="0" err="1">
                <a:latin typeface="Gill Sans MT" panose="020B0502020104020203" pitchFamily="34" charset="77"/>
              </a:rPr>
              <a:t>Changing</a:t>
            </a:r>
            <a:r>
              <a:rPr lang="nb-NO" sz="4000" dirty="0">
                <a:latin typeface="Gill Sans MT" panose="020B0502020104020203" pitchFamily="34" charset="77"/>
              </a:rPr>
              <a:t>)</a:t>
            </a:r>
          </a:p>
        </p:txBody>
      </p:sp>
      <p:sp>
        <p:nvSpPr>
          <p:cNvPr id="4" name="TextBox 3">
            <a:extLst>
              <a:ext uri="{FF2B5EF4-FFF2-40B4-BE49-F238E27FC236}">
                <a16:creationId xmlns:a16="http://schemas.microsoft.com/office/drawing/2014/main" id="{10FC25D4-F308-0242-A5ED-D1FCC6BD8DED}"/>
              </a:ext>
            </a:extLst>
          </p:cNvPr>
          <p:cNvSpPr txBox="1"/>
          <p:nvPr/>
        </p:nvSpPr>
        <p:spPr>
          <a:xfrm>
            <a:off x="1414831" y="2767283"/>
            <a:ext cx="9362339" cy="2554545"/>
          </a:xfrm>
          <a:prstGeom prst="rect">
            <a:avLst/>
          </a:prstGeom>
          <a:noFill/>
        </p:spPr>
        <p:txBody>
          <a:bodyPr wrap="square" rtlCol="0">
            <a:spAutoFit/>
          </a:bodyPr>
          <a:lstStyle/>
          <a:p>
            <a:pPr algn="ctr"/>
            <a:r>
              <a:rPr lang="nb-NO" sz="4000" dirty="0" err="1">
                <a:latin typeface="Gill Sans MT" panose="020B0502020104020203" pitchFamily="34" charset="77"/>
              </a:rPr>
              <a:t>Developing</a:t>
            </a:r>
            <a:r>
              <a:rPr lang="nb-NO" sz="4000" dirty="0">
                <a:latin typeface="Gill Sans MT" panose="020B0502020104020203" pitchFamily="34" charset="77"/>
              </a:rPr>
              <a:t> a system </a:t>
            </a:r>
            <a:r>
              <a:rPr lang="nb-NO" sz="4000" dirty="0" err="1">
                <a:latin typeface="Gill Sans MT" panose="020B0502020104020203" pitchFamily="34" charset="77"/>
              </a:rPr>
              <a:t>that</a:t>
            </a:r>
            <a:r>
              <a:rPr lang="nb-NO" sz="4000" dirty="0">
                <a:latin typeface="Gill Sans MT" panose="020B0502020104020203" pitchFamily="34" charset="77"/>
              </a:rPr>
              <a:t> </a:t>
            </a:r>
            <a:r>
              <a:rPr lang="nb-NO" sz="4000" dirty="0" err="1">
                <a:latin typeface="Gill Sans MT" panose="020B0502020104020203" pitchFamily="34" charset="77"/>
              </a:rPr>
              <a:t>ensures</a:t>
            </a:r>
            <a:r>
              <a:rPr lang="nb-NO" sz="4000" dirty="0">
                <a:latin typeface="Gill Sans MT" panose="020B0502020104020203" pitchFamily="34" charset="77"/>
              </a:rPr>
              <a:t> </a:t>
            </a:r>
            <a:r>
              <a:rPr lang="nb-NO" sz="4000" dirty="0" err="1">
                <a:latin typeface="Gill Sans MT" panose="020B0502020104020203" pitchFamily="34" charset="77"/>
              </a:rPr>
              <a:t>that</a:t>
            </a:r>
            <a:r>
              <a:rPr lang="nb-NO" sz="4000" dirty="0">
                <a:latin typeface="Gill Sans MT" panose="020B0502020104020203" pitchFamily="34" charset="77"/>
              </a:rPr>
              <a:t> </a:t>
            </a:r>
            <a:r>
              <a:rPr lang="nb-NO" sz="4000" b="1" dirty="0" err="1">
                <a:latin typeface="Gill Sans MT" panose="020B0502020104020203" pitchFamily="34" charset="77"/>
              </a:rPr>
              <a:t>everyone</a:t>
            </a:r>
            <a:r>
              <a:rPr lang="nb-NO" sz="4000" b="1" dirty="0">
                <a:latin typeface="Gill Sans MT" panose="020B0502020104020203" pitchFamily="34" charset="77"/>
              </a:rPr>
              <a:t> is </a:t>
            </a:r>
            <a:r>
              <a:rPr lang="nb-NO" sz="4000" b="1" dirty="0" err="1">
                <a:latin typeface="Gill Sans MT" panose="020B0502020104020203" pitchFamily="34" charset="77"/>
              </a:rPr>
              <a:t>on</a:t>
            </a:r>
            <a:r>
              <a:rPr lang="nb-NO" sz="4000" b="1" dirty="0">
                <a:latin typeface="Gill Sans MT" panose="020B0502020104020203" pitchFamily="34" charset="77"/>
              </a:rPr>
              <a:t> </a:t>
            </a:r>
            <a:r>
              <a:rPr lang="nb-NO" sz="4000" b="1" dirty="0" err="1">
                <a:latin typeface="Gill Sans MT" panose="020B0502020104020203" pitchFamily="34" charset="77"/>
              </a:rPr>
              <a:t>board</a:t>
            </a:r>
            <a:r>
              <a:rPr lang="nb-NO" sz="4000" b="1" dirty="0">
                <a:latin typeface="Gill Sans MT" panose="020B0502020104020203" pitchFamily="34" charset="77"/>
              </a:rPr>
              <a:t>, </a:t>
            </a:r>
            <a:r>
              <a:rPr lang="nb-NO" sz="4000" b="1" dirty="0" err="1">
                <a:latin typeface="Gill Sans MT" panose="020B0502020104020203" pitchFamily="34" charset="77"/>
              </a:rPr>
              <a:t>while</a:t>
            </a:r>
            <a:r>
              <a:rPr lang="nb-NO" sz="4000" b="1" dirty="0">
                <a:latin typeface="Gill Sans MT" panose="020B0502020104020203" pitchFamily="34" charset="77"/>
              </a:rPr>
              <a:t> </a:t>
            </a:r>
            <a:r>
              <a:rPr lang="nb-NO" sz="4000" b="1" dirty="0" err="1">
                <a:latin typeface="Gill Sans MT" panose="020B0502020104020203" pitchFamily="34" charset="77"/>
              </a:rPr>
              <a:t>breaking</a:t>
            </a:r>
            <a:r>
              <a:rPr lang="nb-NO" sz="4000" b="1" dirty="0">
                <a:latin typeface="Gill Sans MT" panose="020B0502020104020203" pitchFamily="34" charset="77"/>
              </a:rPr>
              <a:t> </a:t>
            </a:r>
            <a:r>
              <a:rPr lang="nb-NO" sz="4000" b="1" dirty="0" err="1">
                <a:latin typeface="Gill Sans MT" panose="020B0502020104020203" pitchFamily="34" charset="77"/>
              </a:rPr>
              <a:t>internal</a:t>
            </a:r>
            <a:r>
              <a:rPr lang="nb-NO" sz="4000" b="1" dirty="0">
                <a:latin typeface="Gill Sans MT" panose="020B0502020104020203" pitchFamily="34" charset="77"/>
              </a:rPr>
              <a:t> </a:t>
            </a:r>
            <a:r>
              <a:rPr lang="nb-NO" sz="4000" b="1" dirty="0" err="1">
                <a:latin typeface="Gill Sans MT" panose="020B0502020104020203" pitchFamily="34" charset="77"/>
              </a:rPr>
              <a:t>barriers</a:t>
            </a:r>
            <a:r>
              <a:rPr lang="nb-NO" sz="4000" b="1" dirty="0">
                <a:latin typeface="Gill Sans MT" panose="020B0502020104020203" pitchFamily="34" charset="77"/>
              </a:rPr>
              <a:t>,</a:t>
            </a:r>
            <a:r>
              <a:rPr lang="nb-NO" sz="4000" dirty="0">
                <a:latin typeface="Gill Sans MT" panose="020B0502020104020203" pitchFamily="34" charset="77"/>
              </a:rPr>
              <a:t> </a:t>
            </a:r>
            <a:r>
              <a:rPr lang="nb-NO" sz="4000" dirty="0" err="1">
                <a:latin typeface="Gill Sans MT" panose="020B0502020104020203" pitchFamily="34" charset="77"/>
              </a:rPr>
              <a:t>are</a:t>
            </a:r>
            <a:r>
              <a:rPr lang="nb-NO" sz="4000" dirty="0">
                <a:latin typeface="Gill Sans MT" panose="020B0502020104020203" pitchFamily="34" charset="77"/>
              </a:rPr>
              <a:t> </a:t>
            </a:r>
            <a:r>
              <a:rPr lang="nb-NO" sz="4000" dirty="0" err="1">
                <a:latin typeface="Gill Sans MT" panose="020B0502020104020203" pitchFamily="34" charset="77"/>
              </a:rPr>
              <a:t>key</a:t>
            </a:r>
            <a:r>
              <a:rPr lang="nb-NO" sz="4000" dirty="0">
                <a:latin typeface="Gill Sans MT" panose="020B0502020104020203" pitchFamily="34" charset="77"/>
              </a:rPr>
              <a:t> to </a:t>
            </a:r>
            <a:r>
              <a:rPr lang="nb-NO" sz="4000" dirty="0" err="1">
                <a:latin typeface="Gill Sans MT" panose="020B0502020104020203" pitchFamily="34" charset="77"/>
              </a:rPr>
              <a:t>delivering</a:t>
            </a:r>
            <a:r>
              <a:rPr lang="nb-NO" sz="4000" dirty="0">
                <a:latin typeface="Gill Sans MT" panose="020B0502020104020203" pitchFamily="34" charset="77"/>
              </a:rPr>
              <a:t> </a:t>
            </a:r>
            <a:r>
              <a:rPr lang="nb-NO" sz="4000" dirty="0" err="1">
                <a:latin typeface="Gill Sans MT" panose="020B0502020104020203" pitchFamily="34" charset="77"/>
              </a:rPr>
              <a:t>seamless</a:t>
            </a:r>
            <a:r>
              <a:rPr lang="nb-NO" sz="4000" dirty="0">
                <a:latin typeface="Gill Sans MT" panose="020B0502020104020203" pitchFamily="34" charset="77"/>
              </a:rPr>
              <a:t> </a:t>
            </a:r>
            <a:r>
              <a:rPr lang="nb-NO" sz="4000" dirty="0" err="1">
                <a:latin typeface="Gill Sans MT" panose="020B0502020104020203" pitchFamily="34" charset="77"/>
              </a:rPr>
              <a:t>customer</a:t>
            </a:r>
            <a:r>
              <a:rPr lang="nb-NO" sz="4000" dirty="0">
                <a:latin typeface="Gill Sans MT" panose="020B0502020104020203" pitchFamily="34" charset="77"/>
              </a:rPr>
              <a:t> </a:t>
            </a:r>
            <a:r>
              <a:rPr lang="nb-NO" sz="4000" dirty="0" err="1">
                <a:latin typeface="Gill Sans MT" panose="020B0502020104020203" pitchFamily="34" charset="77"/>
              </a:rPr>
              <a:t>experiences</a:t>
            </a:r>
            <a:r>
              <a:rPr lang="nb-NO" sz="4000" dirty="0">
                <a:latin typeface="Gill Sans MT" panose="020B0502020104020203" pitchFamily="34" charset="77"/>
              </a:rPr>
              <a:t>.</a:t>
            </a:r>
          </a:p>
        </p:txBody>
      </p:sp>
    </p:spTree>
    <p:extLst>
      <p:ext uri="{BB962C8B-B14F-4D97-AF65-F5344CB8AC3E}">
        <p14:creationId xmlns:p14="http://schemas.microsoft.com/office/powerpoint/2010/main" val="8821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1152686" y="416199"/>
            <a:ext cx="3918857" cy="2554545"/>
          </a:xfrm>
          <a:prstGeom prst="rect">
            <a:avLst/>
          </a:prstGeom>
          <a:noFill/>
        </p:spPr>
        <p:txBody>
          <a:bodyPr wrap="square" rtlCol="0">
            <a:spAutoFit/>
          </a:bodyPr>
          <a:lstStyle/>
          <a:p>
            <a:pPr algn="ctr"/>
            <a:r>
              <a:rPr lang="nb-NO" sz="4000" dirty="0">
                <a:solidFill>
                  <a:schemeClr val="bg1"/>
                </a:solidFill>
                <a:latin typeface="Gill Sans MT" panose="020B0502020104020203" pitchFamily="34" charset="77"/>
              </a:rPr>
              <a:t>Open </a:t>
            </a:r>
            <a:r>
              <a:rPr lang="nb-NO" sz="4000" dirty="0" err="1">
                <a:solidFill>
                  <a:schemeClr val="bg1"/>
                </a:solidFill>
                <a:latin typeface="Gill Sans MT" panose="020B0502020104020203" pitchFamily="34" charset="77"/>
              </a:rPr>
              <a:t>your</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minds</a:t>
            </a:r>
            <a:r>
              <a:rPr lang="nb-NO" sz="4000" dirty="0">
                <a:solidFill>
                  <a:schemeClr val="bg1"/>
                </a:solidFill>
                <a:latin typeface="Gill Sans MT" panose="020B0502020104020203" pitchFamily="34" charset="77"/>
              </a:rPr>
              <a:t> right </a:t>
            </a:r>
            <a:r>
              <a:rPr lang="nb-NO" sz="4000" dirty="0" err="1">
                <a:solidFill>
                  <a:schemeClr val="bg1"/>
                </a:solidFill>
                <a:latin typeface="Gill Sans MT" panose="020B0502020104020203" pitchFamily="34" charset="77"/>
              </a:rPr>
              <a:t>now</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that</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there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might</a:t>
            </a:r>
            <a:r>
              <a:rPr lang="nb-NO" sz="4000" dirty="0">
                <a:solidFill>
                  <a:schemeClr val="bg1"/>
                </a:solidFill>
                <a:latin typeface="Gill Sans MT" panose="020B0502020104020203" pitchFamily="34" charset="77"/>
              </a:rPr>
              <a:t> be </a:t>
            </a:r>
            <a:r>
              <a:rPr lang="nb-NO" sz="4000" dirty="0" err="1">
                <a:solidFill>
                  <a:schemeClr val="bg1"/>
                </a:solidFill>
                <a:latin typeface="Gill Sans MT" panose="020B0502020104020203" pitchFamily="34" charset="77"/>
              </a:rPr>
              <a:t>another</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way</a:t>
            </a:r>
            <a:r>
              <a:rPr lang="nb-NO" sz="4000" dirty="0">
                <a:solidFill>
                  <a:schemeClr val="bg1"/>
                </a:solidFill>
                <a:latin typeface="Gill Sans MT" panose="020B0502020104020203" pitchFamily="34" charset="77"/>
              </a:rPr>
              <a:t>, </a:t>
            </a:r>
            <a:endParaRPr lang="nb-NO" sz="4000" b="1" dirty="0">
              <a:solidFill>
                <a:schemeClr val="bg1"/>
              </a:solidFill>
              <a:latin typeface="Gill Sans MT" panose="020B0502020104020203" pitchFamily="34" charset="77"/>
            </a:endParaRPr>
          </a:p>
        </p:txBody>
      </p:sp>
      <p:pic>
        <p:nvPicPr>
          <p:cNvPr id="3" name="Picture 2">
            <a:extLst>
              <a:ext uri="{FF2B5EF4-FFF2-40B4-BE49-F238E27FC236}">
                <a16:creationId xmlns:a16="http://schemas.microsoft.com/office/drawing/2014/main" id="{603BC548-4534-4642-8006-D3583DDCC6F1}"/>
              </a:ext>
            </a:extLst>
          </p:cNvPr>
          <p:cNvPicPr>
            <a:picLocks noChangeAspect="1"/>
          </p:cNvPicPr>
          <p:nvPr/>
        </p:nvPicPr>
        <p:blipFill>
          <a:blip r:embed="rId4"/>
          <a:stretch>
            <a:fillRect/>
          </a:stretch>
        </p:blipFill>
        <p:spPr>
          <a:xfrm>
            <a:off x="6382917" y="416199"/>
            <a:ext cx="5545612" cy="4250732"/>
          </a:xfrm>
          <a:prstGeom prst="rect">
            <a:avLst/>
          </a:prstGeom>
        </p:spPr>
      </p:pic>
      <p:sp>
        <p:nvSpPr>
          <p:cNvPr id="7" name="TextBox 6">
            <a:extLst>
              <a:ext uri="{FF2B5EF4-FFF2-40B4-BE49-F238E27FC236}">
                <a16:creationId xmlns:a16="http://schemas.microsoft.com/office/drawing/2014/main" id="{10D70C08-9A31-ED4B-910C-735D0D62056E}"/>
              </a:ext>
            </a:extLst>
          </p:cNvPr>
          <p:cNvSpPr txBox="1"/>
          <p:nvPr/>
        </p:nvSpPr>
        <p:spPr>
          <a:xfrm>
            <a:off x="1152686" y="2799869"/>
            <a:ext cx="3918857" cy="1938992"/>
          </a:xfrm>
          <a:prstGeom prst="rect">
            <a:avLst/>
          </a:prstGeom>
          <a:noFill/>
        </p:spPr>
        <p:txBody>
          <a:bodyPr wrap="square" rtlCol="0">
            <a:spAutoFit/>
          </a:bodyPr>
          <a:lstStyle/>
          <a:p>
            <a:pPr algn="ctr"/>
            <a:r>
              <a:rPr lang="nb-NO" sz="4000" dirty="0">
                <a:solidFill>
                  <a:schemeClr val="bg1"/>
                </a:solidFill>
                <a:latin typeface="Gill Sans MT" panose="020B0502020104020203" pitchFamily="34" charset="77"/>
              </a:rPr>
              <a:t>and </a:t>
            </a:r>
            <a:r>
              <a:rPr lang="nb-NO" sz="4000" dirty="0" err="1">
                <a:solidFill>
                  <a:schemeClr val="bg1"/>
                </a:solidFill>
                <a:latin typeface="Gill Sans MT" panose="020B0502020104020203" pitchFamily="34" charset="77"/>
              </a:rPr>
              <a:t>allow</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me</a:t>
            </a:r>
            <a:r>
              <a:rPr lang="nb-NO" sz="4000" dirty="0">
                <a:solidFill>
                  <a:schemeClr val="bg1"/>
                </a:solidFill>
                <a:latin typeface="Gill Sans MT" panose="020B0502020104020203" pitchFamily="34" charset="77"/>
              </a:rPr>
              <a:t> to </a:t>
            </a:r>
            <a:r>
              <a:rPr lang="nb-NO" sz="4000" dirty="0" err="1">
                <a:solidFill>
                  <a:schemeClr val="bg1"/>
                </a:solidFill>
                <a:latin typeface="Gill Sans MT" panose="020B0502020104020203" pitchFamily="34" charset="77"/>
              </a:rPr>
              <a:t>take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you</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down</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that</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path</a:t>
            </a:r>
            <a:r>
              <a:rPr lang="nb-NO" sz="4000" dirty="0">
                <a:solidFill>
                  <a:schemeClr val="bg1"/>
                </a:solidFill>
                <a:latin typeface="Gill Sans MT" panose="020B0502020104020203" pitchFamily="34" charset="77"/>
              </a:rPr>
              <a:t>.</a:t>
            </a:r>
            <a:endParaRPr lang="nb-NO" sz="4000" b="1"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348477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A52B6-D3EE-DE4A-8185-E9307A8279B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person smiling with his arms around his shoulders&#10;&#10;Description automatically generated">
            <a:extLst>
              <a:ext uri="{FF2B5EF4-FFF2-40B4-BE49-F238E27FC236}">
                <a16:creationId xmlns:a16="http://schemas.microsoft.com/office/drawing/2014/main" id="{BEC13008-06A8-804C-046E-32B546FE31E5}"/>
              </a:ext>
            </a:extLst>
          </p:cNvPr>
          <p:cNvPicPr>
            <a:picLocks noChangeAspect="1"/>
          </p:cNvPicPr>
          <p:nvPr/>
        </p:nvPicPr>
        <p:blipFill>
          <a:blip r:embed="rId4"/>
          <a:stretch>
            <a:fillRect/>
          </a:stretch>
        </p:blipFill>
        <p:spPr>
          <a:xfrm>
            <a:off x="2209800" y="1385506"/>
            <a:ext cx="7772400" cy="4086987"/>
          </a:xfrm>
          <a:prstGeom prst="rect">
            <a:avLst/>
          </a:prstGeom>
        </p:spPr>
      </p:pic>
    </p:spTree>
    <p:extLst>
      <p:ext uri="{BB962C8B-B14F-4D97-AF65-F5344CB8AC3E}">
        <p14:creationId xmlns:p14="http://schemas.microsoft.com/office/powerpoint/2010/main" val="420567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371D4-3503-164E-B7A1-B5971E7BB2C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7C444F2-7617-1847-A9C4-27C3297EE348}"/>
              </a:ext>
            </a:extLst>
          </p:cNvPr>
          <p:cNvSpPr txBox="1"/>
          <p:nvPr/>
        </p:nvSpPr>
        <p:spPr>
          <a:xfrm>
            <a:off x="1058259" y="419886"/>
            <a:ext cx="4412643" cy="1323439"/>
          </a:xfrm>
          <a:prstGeom prst="rect">
            <a:avLst/>
          </a:prstGeom>
          <a:noFill/>
        </p:spPr>
        <p:txBody>
          <a:bodyPr wrap="square" rtlCol="0">
            <a:spAutoFit/>
          </a:bodyPr>
          <a:lstStyle/>
          <a:p>
            <a:pPr>
              <a:spcBef>
                <a:spcPts val="800"/>
              </a:spcBef>
              <a:defRPr sz="3600">
                <a:solidFill>
                  <a:srgbClr val="000000"/>
                </a:solidFill>
                <a:latin typeface="Gill Sans Light"/>
                <a:ea typeface="Gill Sans Light"/>
                <a:cs typeface="Gill Sans Light"/>
                <a:sym typeface="Gill Sans Light"/>
              </a:defRPr>
            </a:pPr>
            <a:r>
              <a:rPr lang="nb-NO" sz="4000" dirty="0" err="1">
                <a:latin typeface="Gill Sans MT" panose="020B0502020104020203" pitchFamily="34" charset="77"/>
              </a:rPr>
              <a:t>Loyalty</a:t>
            </a:r>
            <a:r>
              <a:rPr lang="nb-NO" sz="4000" dirty="0">
                <a:latin typeface="Gill Sans MT" panose="020B0502020104020203" pitchFamily="34" charset="77"/>
              </a:rPr>
              <a:t> </a:t>
            </a:r>
            <a:r>
              <a:rPr lang="nb-NO" sz="4000" dirty="0" err="1">
                <a:latin typeface="Gill Sans MT" panose="020B0502020104020203" pitchFamily="34" charset="77"/>
              </a:rPr>
              <a:t>Marketing</a:t>
            </a:r>
            <a:r>
              <a:rPr lang="nb-NO" sz="4000" dirty="0">
                <a:latin typeface="Gill Sans MT" panose="020B0502020104020203" pitchFamily="34" charset="77"/>
              </a:rPr>
              <a:t> from </a:t>
            </a:r>
            <a:r>
              <a:rPr lang="nb-NO" sz="4000" dirty="0" err="1">
                <a:latin typeface="Gill Sans MT" panose="020B0502020104020203" pitchFamily="34" charset="77"/>
              </a:rPr>
              <a:t>Within</a:t>
            </a:r>
            <a:r>
              <a:rPr lang="nb-NO" sz="4000" dirty="0">
                <a:latin typeface="Gill Sans MT" panose="020B0502020104020203" pitchFamily="34" charset="77"/>
              </a:rPr>
              <a:t>... </a:t>
            </a:r>
          </a:p>
        </p:txBody>
      </p:sp>
      <p:pic>
        <p:nvPicPr>
          <p:cNvPr id="4" name="Picture 3">
            <a:extLst>
              <a:ext uri="{FF2B5EF4-FFF2-40B4-BE49-F238E27FC236}">
                <a16:creationId xmlns:a16="http://schemas.microsoft.com/office/drawing/2014/main" id="{6C6470DA-219E-5B4F-8A83-17A568E158CE}"/>
              </a:ext>
            </a:extLst>
          </p:cNvPr>
          <p:cNvPicPr>
            <a:picLocks noChangeAspect="1"/>
          </p:cNvPicPr>
          <p:nvPr/>
        </p:nvPicPr>
        <p:blipFill>
          <a:blip r:embed="rId4"/>
          <a:stretch>
            <a:fillRect/>
          </a:stretch>
        </p:blipFill>
        <p:spPr>
          <a:xfrm>
            <a:off x="6387457" y="1543558"/>
            <a:ext cx="5028484" cy="3355675"/>
          </a:xfrm>
          <a:prstGeom prst="rect">
            <a:avLst/>
          </a:prstGeom>
        </p:spPr>
      </p:pic>
      <p:sp>
        <p:nvSpPr>
          <p:cNvPr id="6" name="TextBox 5">
            <a:extLst>
              <a:ext uri="{FF2B5EF4-FFF2-40B4-BE49-F238E27FC236}">
                <a16:creationId xmlns:a16="http://schemas.microsoft.com/office/drawing/2014/main" id="{6F3FB525-B7B1-1648-A09B-5173B065A616}"/>
              </a:ext>
            </a:extLst>
          </p:cNvPr>
          <p:cNvSpPr txBox="1"/>
          <p:nvPr/>
        </p:nvSpPr>
        <p:spPr>
          <a:xfrm>
            <a:off x="1058259" y="1944124"/>
            <a:ext cx="4242161" cy="2554545"/>
          </a:xfrm>
          <a:prstGeom prst="rect">
            <a:avLst/>
          </a:prstGeom>
          <a:noFill/>
        </p:spPr>
        <p:txBody>
          <a:bodyPr wrap="square" rtlCol="0">
            <a:spAutoFit/>
          </a:bodyPr>
          <a:lstStyle/>
          <a:p>
            <a:pPr>
              <a:spcBef>
                <a:spcPts val="800"/>
              </a:spcBef>
              <a:defRPr sz="3600">
                <a:solidFill>
                  <a:srgbClr val="000000"/>
                </a:solidFill>
                <a:latin typeface="Gill Sans Light"/>
                <a:ea typeface="Gill Sans Light"/>
                <a:cs typeface="Gill Sans Light"/>
                <a:sym typeface="Gill Sans Light"/>
              </a:defRPr>
            </a:pPr>
            <a:r>
              <a:rPr lang="nb-NO" sz="4000" dirty="0" err="1">
                <a:latin typeface="Gill Sans MT" panose="020B0502020104020203" pitchFamily="34" charset="77"/>
              </a:rPr>
              <a:t>Empower</a:t>
            </a:r>
            <a:r>
              <a:rPr lang="nb-NO" sz="4000" dirty="0">
                <a:latin typeface="Gill Sans MT" panose="020B0502020104020203" pitchFamily="34" charset="77"/>
              </a:rPr>
              <a:t> Your </a:t>
            </a:r>
            <a:r>
              <a:rPr lang="nb-NO" sz="4000" dirty="0" err="1">
                <a:latin typeface="Gill Sans MT" panose="020B0502020104020203" pitchFamily="34" charset="77"/>
              </a:rPr>
              <a:t>Employees</a:t>
            </a:r>
            <a:r>
              <a:rPr lang="nb-NO" sz="4000" dirty="0">
                <a:latin typeface="Gill Sans MT" panose="020B0502020104020203" pitchFamily="34" charset="77"/>
              </a:rPr>
              <a:t> and </a:t>
            </a:r>
            <a:r>
              <a:rPr lang="nb-NO" sz="4000" dirty="0" err="1">
                <a:latin typeface="Gill Sans MT" panose="020B0502020104020203" pitchFamily="34" charset="77"/>
              </a:rPr>
              <a:t>they</a:t>
            </a:r>
            <a:r>
              <a:rPr lang="nb-NO" sz="4000" dirty="0">
                <a:latin typeface="Gill Sans MT" panose="020B0502020104020203" pitchFamily="34" charset="77"/>
              </a:rPr>
              <a:t> </a:t>
            </a:r>
            <a:r>
              <a:rPr lang="nb-NO" sz="4000" dirty="0" err="1">
                <a:latin typeface="Gill Sans MT" panose="020B0502020104020203" pitchFamily="34" charset="77"/>
              </a:rPr>
              <a:t>will</a:t>
            </a:r>
            <a:r>
              <a:rPr lang="nb-NO" sz="4000" dirty="0">
                <a:latin typeface="Gill Sans MT" panose="020B0502020104020203" pitchFamily="34" charset="77"/>
              </a:rPr>
              <a:t> Power </a:t>
            </a:r>
            <a:r>
              <a:rPr lang="nb-NO" sz="4000" dirty="0" err="1">
                <a:latin typeface="Gill Sans MT" panose="020B0502020104020203" pitchFamily="34" charset="77"/>
              </a:rPr>
              <a:t>your</a:t>
            </a:r>
            <a:r>
              <a:rPr lang="nb-NO" sz="4000" dirty="0">
                <a:latin typeface="Gill Sans MT" panose="020B0502020104020203" pitchFamily="34" charset="77"/>
              </a:rPr>
              <a:t> brand</a:t>
            </a:r>
          </a:p>
        </p:txBody>
      </p:sp>
    </p:spTree>
    <p:extLst>
      <p:ext uri="{BB962C8B-B14F-4D97-AF65-F5344CB8AC3E}">
        <p14:creationId xmlns:p14="http://schemas.microsoft.com/office/powerpoint/2010/main" val="26910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371D4-3503-164E-B7A1-B5971E7BB2C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7C444F2-7617-1847-A9C4-27C3297EE348}"/>
              </a:ext>
            </a:extLst>
          </p:cNvPr>
          <p:cNvSpPr txBox="1"/>
          <p:nvPr/>
        </p:nvSpPr>
        <p:spPr>
          <a:xfrm>
            <a:off x="1058259" y="419884"/>
            <a:ext cx="3858516" cy="1938992"/>
          </a:xfrm>
          <a:prstGeom prst="rect">
            <a:avLst/>
          </a:prstGeom>
          <a:noFill/>
        </p:spPr>
        <p:txBody>
          <a:bodyPr wrap="square" rtlCol="0">
            <a:spAutoFit/>
          </a:bodyPr>
          <a:lstStyle/>
          <a:p>
            <a:pPr>
              <a:spcBef>
                <a:spcPts val="800"/>
              </a:spcBef>
              <a:defRPr sz="3600">
                <a:solidFill>
                  <a:srgbClr val="000000"/>
                </a:solidFill>
                <a:latin typeface="Gill Sans Light"/>
                <a:ea typeface="Gill Sans Light"/>
                <a:cs typeface="Gill Sans Light"/>
                <a:sym typeface="Gill Sans Light"/>
              </a:defRPr>
            </a:pPr>
            <a:r>
              <a:rPr lang="nb-NO" sz="4000">
                <a:latin typeface="Gill Sans MT" panose="020B0502020104020203" pitchFamily="34" charset="77"/>
              </a:rPr>
              <a:t>Encourage them to think like a child again...</a:t>
            </a:r>
            <a:endParaRPr lang="nb-NO" sz="4000" dirty="0">
              <a:latin typeface="Gill Sans MT" panose="020B0502020104020203" pitchFamily="34" charset="77"/>
            </a:endParaRPr>
          </a:p>
        </p:txBody>
      </p:sp>
      <p:sp>
        <p:nvSpPr>
          <p:cNvPr id="6" name="TextBox 5">
            <a:extLst>
              <a:ext uri="{FF2B5EF4-FFF2-40B4-BE49-F238E27FC236}">
                <a16:creationId xmlns:a16="http://schemas.microsoft.com/office/drawing/2014/main" id="{7B07233A-1464-DC41-892C-56B556CFF97B}"/>
              </a:ext>
            </a:extLst>
          </p:cNvPr>
          <p:cNvSpPr txBox="1"/>
          <p:nvPr/>
        </p:nvSpPr>
        <p:spPr>
          <a:xfrm>
            <a:off x="1116150" y="2778762"/>
            <a:ext cx="3858516" cy="2554545"/>
          </a:xfrm>
          <a:prstGeom prst="rect">
            <a:avLst/>
          </a:prstGeom>
          <a:noFill/>
        </p:spPr>
        <p:txBody>
          <a:bodyPr wrap="square" rtlCol="0">
            <a:spAutoFit/>
          </a:bodyPr>
          <a:lstStyle/>
          <a:p>
            <a:pPr>
              <a:spcBef>
                <a:spcPts val="800"/>
              </a:spcBef>
              <a:defRPr sz="3600">
                <a:solidFill>
                  <a:srgbClr val="000000"/>
                </a:solidFill>
                <a:latin typeface="Gill Sans Light"/>
                <a:ea typeface="Gill Sans Light"/>
                <a:cs typeface="Gill Sans Light"/>
                <a:sym typeface="Gill Sans Light"/>
              </a:defRPr>
            </a:pPr>
            <a:r>
              <a:rPr lang="nb-NO" sz="4000">
                <a:latin typeface="Gill Sans MT" panose="020B0502020104020203" pitchFamily="34" charset="77"/>
              </a:rPr>
              <a:t>and </a:t>
            </a:r>
            <a:r>
              <a:rPr lang="nb-NO" sz="4000">
                <a:latin typeface="Gill Sans MT" panose="020B0502020104020203" pitchFamily="34" charset="77"/>
                <a:ea typeface="Gill Sans SemiBold"/>
                <a:cs typeface="Gill Sans SemiBold"/>
                <a:sym typeface="Gill Sans SemiBold"/>
              </a:rPr>
              <a:t>change their creative mindset</a:t>
            </a:r>
            <a:r>
              <a:rPr lang="nb-NO" sz="4000">
                <a:latin typeface="Gill Sans MT" panose="020B0502020104020203" pitchFamily="34" charset="77"/>
              </a:rPr>
              <a:t> to one that works! </a:t>
            </a:r>
            <a:endParaRPr lang="nb-NO" sz="4000" dirty="0">
              <a:latin typeface="Gill Sans MT" panose="020B0502020104020203" pitchFamily="34" charset="77"/>
            </a:endParaRPr>
          </a:p>
        </p:txBody>
      </p:sp>
      <p:pic>
        <p:nvPicPr>
          <p:cNvPr id="9" name="Picture 8" descr="A child and child with objects coming out of their head&#10;&#10;Description automatically generated">
            <a:extLst>
              <a:ext uri="{FF2B5EF4-FFF2-40B4-BE49-F238E27FC236}">
                <a16:creationId xmlns:a16="http://schemas.microsoft.com/office/drawing/2014/main" id="{8CD51E2D-97A0-0037-D659-89D734279ABF}"/>
              </a:ext>
            </a:extLst>
          </p:cNvPr>
          <p:cNvPicPr>
            <a:picLocks noChangeAspect="1"/>
          </p:cNvPicPr>
          <p:nvPr/>
        </p:nvPicPr>
        <p:blipFill>
          <a:blip r:embed="rId4"/>
          <a:stretch>
            <a:fillRect/>
          </a:stretch>
        </p:blipFill>
        <p:spPr>
          <a:xfrm>
            <a:off x="5697132" y="1361147"/>
            <a:ext cx="4965700" cy="3810000"/>
          </a:xfrm>
          <a:prstGeom prst="rect">
            <a:avLst/>
          </a:prstGeom>
        </p:spPr>
      </p:pic>
    </p:spTree>
    <p:extLst>
      <p:ext uri="{BB962C8B-B14F-4D97-AF65-F5344CB8AC3E}">
        <p14:creationId xmlns:p14="http://schemas.microsoft.com/office/powerpoint/2010/main" val="171536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27709"/>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698187" y="2006586"/>
            <a:ext cx="5030206" cy="1141338"/>
          </a:xfrm>
          <a:prstGeom prst="rect">
            <a:avLst/>
          </a:prstGeom>
          <a:noFill/>
        </p:spPr>
        <p:txBody>
          <a:bodyPr wrap="square" rtlCol="0">
            <a:spAutoFit/>
          </a:bodyPr>
          <a:lstStyle/>
          <a:p>
            <a:pPr algn="ctr" defTabSz="640079">
              <a:lnSpc>
                <a:spcPct val="80000"/>
              </a:lnSpc>
              <a:spcBef>
                <a:spcPts val="500"/>
              </a:spcBef>
              <a:buSzPct val="100000"/>
              <a:defRPr sz="2590">
                <a:solidFill>
                  <a:srgbClr val="000000"/>
                </a:solidFill>
                <a:latin typeface="Gill Sans Light"/>
                <a:ea typeface="Gill Sans Light"/>
                <a:cs typeface="Gill Sans Light"/>
                <a:sym typeface="Gill Sans Light"/>
              </a:defRPr>
            </a:pPr>
            <a:r>
              <a:rPr lang="nb-NO" sz="4000" dirty="0" err="1">
                <a:solidFill>
                  <a:schemeClr val="bg1"/>
                </a:solidFill>
                <a:latin typeface="Gill Sans MT" panose="020B0502020104020203" pitchFamily="34" charset="77"/>
              </a:rPr>
              <a:t>Empower</a:t>
            </a:r>
            <a:endParaRPr lang="nb-NO" sz="4000" dirty="0">
              <a:solidFill>
                <a:schemeClr val="bg1"/>
              </a:solidFill>
              <a:latin typeface="Gill Sans MT" panose="020B0502020104020203" pitchFamily="34" charset="77"/>
            </a:endParaRPr>
          </a:p>
          <a:p>
            <a:pPr algn="ctr" defTabSz="640079">
              <a:lnSpc>
                <a:spcPct val="80000"/>
              </a:lnSpc>
              <a:spcBef>
                <a:spcPts val="500"/>
              </a:spcBef>
              <a:buSzPct val="100000"/>
              <a:defRPr sz="2590">
                <a:solidFill>
                  <a:srgbClr val="000000"/>
                </a:solidFill>
                <a:latin typeface="Gill Sans Light"/>
                <a:ea typeface="Gill Sans Light"/>
                <a:cs typeface="Gill Sans Light"/>
                <a:sym typeface="Gill Sans Light"/>
              </a:defRPr>
            </a:pPr>
            <a:r>
              <a:rPr lang="nb-NO" sz="4000" dirty="0" err="1">
                <a:solidFill>
                  <a:schemeClr val="bg1"/>
                </a:solidFill>
                <a:latin typeface="Gill Sans MT" panose="020B0502020104020203" pitchFamily="34" charset="77"/>
              </a:rPr>
              <a:t>Creativity</a:t>
            </a:r>
            <a:endParaRPr lang="nb-NO" sz="4000" dirty="0">
              <a:solidFill>
                <a:schemeClr val="bg1"/>
              </a:solidFill>
              <a:latin typeface="Gill Sans MT" panose="020B0502020104020203" pitchFamily="34" charset="77"/>
            </a:endParaRPr>
          </a:p>
        </p:txBody>
      </p:sp>
      <p:pic>
        <p:nvPicPr>
          <p:cNvPr id="3" name="Bildobjekt 1" descr="Bildobjekt 1">
            <a:extLst>
              <a:ext uri="{FF2B5EF4-FFF2-40B4-BE49-F238E27FC236}">
                <a16:creationId xmlns:a16="http://schemas.microsoft.com/office/drawing/2014/main" id="{A4026BBA-497A-BAC0-A6EB-5FBFE1F5925D}"/>
              </a:ext>
            </a:extLst>
          </p:cNvPr>
          <p:cNvPicPr>
            <a:picLocks noChangeAspect="1"/>
          </p:cNvPicPr>
          <p:nvPr/>
        </p:nvPicPr>
        <p:blipFill>
          <a:blip r:embed="rId4"/>
          <a:stretch>
            <a:fillRect/>
          </a:stretch>
        </p:blipFill>
        <p:spPr>
          <a:xfrm>
            <a:off x="5992594" y="411086"/>
            <a:ext cx="5935205" cy="4023769"/>
          </a:xfrm>
          <a:prstGeom prst="rect">
            <a:avLst/>
          </a:prstGeom>
          <a:ln w="12700">
            <a:miter lim="400000"/>
          </a:ln>
        </p:spPr>
      </p:pic>
    </p:spTree>
    <p:extLst>
      <p:ext uri="{BB962C8B-B14F-4D97-AF65-F5344CB8AC3E}">
        <p14:creationId xmlns:p14="http://schemas.microsoft.com/office/powerpoint/2010/main" val="250737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805820" y="2459504"/>
            <a:ext cx="8580363" cy="1938992"/>
          </a:xfrm>
          <a:prstGeom prst="rect">
            <a:avLst/>
          </a:prstGeom>
          <a:noFill/>
        </p:spPr>
        <p:txBody>
          <a:bodyPr wrap="square" rtlCol="0">
            <a:spAutoFit/>
          </a:bodyPr>
          <a:lstStyle/>
          <a:p>
            <a:pPr algn="ctr">
              <a:defRPr sz="3600">
                <a:latin typeface="Gill Sans Light"/>
                <a:ea typeface="Gill Sans Light"/>
                <a:cs typeface="Gill Sans Light"/>
                <a:sym typeface="Gill Sans Light"/>
              </a:defRPr>
            </a:pPr>
            <a:r>
              <a:rPr lang="nb-NO" sz="4000" dirty="0">
                <a:latin typeface="Gill Sans MT" panose="020B0502020104020203" pitchFamily="34" charset="77"/>
              </a:rPr>
              <a:t>A brand </a:t>
            </a:r>
            <a:r>
              <a:rPr lang="nb-NO" sz="4000" dirty="0" err="1">
                <a:latin typeface="Gill Sans MT" panose="020B0502020104020203" pitchFamily="34" charset="77"/>
              </a:rPr>
              <a:t>will</a:t>
            </a:r>
            <a:r>
              <a:rPr lang="nb-NO" sz="4000" dirty="0">
                <a:latin typeface="Gill Sans MT" panose="020B0502020104020203" pitchFamily="34" charset="77"/>
              </a:rPr>
              <a:t> </a:t>
            </a:r>
            <a:r>
              <a:rPr lang="nb-NO" sz="4000" dirty="0" err="1">
                <a:latin typeface="Gill Sans MT" panose="020B0502020104020203" pitchFamily="34" charset="77"/>
              </a:rPr>
              <a:t>become</a:t>
            </a:r>
            <a:r>
              <a:rPr lang="nb-NO" sz="4000" dirty="0">
                <a:latin typeface="Gill Sans MT" panose="020B0502020104020203" pitchFamily="34" charset="77"/>
              </a:rPr>
              <a:t> </a:t>
            </a:r>
            <a:r>
              <a:rPr lang="nb-NO" sz="4000" dirty="0" err="1">
                <a:latin typeface="Gill Sans MT" panose="020B0502020104020203" pitchFamily="34" charset="77"/>
              </a:rPr>
              <a:t>critically</a:t>
            </a:r>
            <a:r>
              <a:rPr lang="nb-NO" sz="4000" dirty="0">
                <a:latin typeface="Gill Sans MT" panose="020B0502020104020203" pitchFamily="34" charset="77"/>
              </a:rPr>
              <a:t> </a:t>
            </a:r>
            <a:r>
              <a:rPr lang="nb-NO" sz="4000" dirty="0" err="1">
                <a:latin typeface="Gill Sans MT" panose="020B0502020104020203" pitchFamily="34" charset="77"/>
              </a:rPr>
              <a:t>valuable</a:t>
            </a:r>
            <a:r>
              <a:rPr lang="nb-NO" sz="4000" dirty="0">
                <a:latin typeface="Gill Sans MT" panose="020B0502020104020203" pitchFamily="34" charset="77"/>
              </a:rPr>
              <a:t> to </a:t>
            </a:r>
            <a:r>
              <a:rPr lang="nb-NO" sz="4000" dirty="0" err="1">
                <a:latin typeface="Gill Sans MT" panose="020B0502020104020203" pitchFamily="34" charset="77"/>
              </a:rPr>
              <a:t>employees</a:t>
            </a:r>
            <a:r>
              <a:rPr lang="nb-NO" sz="4000" dirty="0">
                <a:latin typeface="Gill Sans MT" panose="020B0502020104020203" pitchFamily="34" charset="77"/>
              </a:rPr>
              <a:t> </a:t>
            </a:r>
            <a:r>
              <a:rPr lang="nb-NO" sz="4000" dirty="0" err="1">
                <a:latin typeface="Gill Sans MT" panose="020B0502020104020203" pitchFamily="34" charset="77"/>
              </a:rPr>
              <a:t>if</a:t>
            </a:r>
            <a:r>
              <a:rPr lang="nb-NO" sz="4000" dirty="0">
                <a:latin typeface="Gill Sans MT" panose="020B0502020104020203" pitchFamily="34" charset="77"/>
              </a:rPr>
              <a:t> </a:t>
            </a:r>
            <a:r>
              <a:rPr lang="nb-NO" sz="4000" dirty="0" err="1">
                <a:latin typeface="Gill Sans MT" panose="020B0502020104020203" pitchFamily="34" charset="77"/>
              </a:rPr>
              <a:t>they</a:t>
            </a:r>
            <a:r>
              <a:rPr lang="nb-NO" sz="4000" dirty="0">
                <a:latin typeface="Gill Sans MT" panose="020B0502020104020203" pitchFamily="34" charset="77"/>
              </a:rPr>
              <a:t> </a:t>
            </a:r>
            <a:r>
              <a:rPr lang="nb-NO" sz="4000" dirty="0" err="1">
                <a:latin typeface="Gill Sans MT" panose="020B0502020104020203" pitchFamily="34" charset="77"/>
                <a:ea typeface="Gill Sans SemiBold"/>
                <a:cs typeface="Gill Sans SemiBold"/>
                <a:sym typeface="Gill Sans SemiBold"/>
              </a:rPr>
              <a:t>invest</a:t>
            </a:r>
            <a:r>
              <a:rPr lang="nb-NO" sz="4000" dirty="0">
                <a:latin typeface="Gill Sans MT" panose="020B0502020104020203" pitchFamily="34" charset="77"/>
                <a:ea typeface="Gill Sans SemiBold"/>
                <a:cs typeface="Gill Sans SemiBold"/>
                <a:sym typeface="Gill Sans SemiBold"/>
              </a:rPr>
              <a:t> </a:t>
            </a:r>
            <a:r>
              <a:rPr lang="nb-NO" sz="4000" dirty="0" err="1">
                <a:latin typeface="Gill Sans MT" panose="020B0502020104020203" pitchFamily="34" charset="77"/>
                <a:ea typeface="Gill Sans SemiBold"/>
                <a:cs typeface="Gill Sans SemiBold"/>
                <a:sym typeface="Gill Sans SemiBold"/>
              </a:rPr>
              <a:t>their</a:t>
            </a:r>
            <a:r>
              <a:rPr lang="nb-NO" sz="4000" dirty="0">
                <a:latin typeface="Gill Sans MT" panose="020B0502020104020203" pitchFamily="34" charset="77"/>
                <a:ea typeface="Gill Sans SemiBold"/>
                <a:cs typeface="Gill Sans SemiBold"/>
                <a:sym typeface="Gill Sans SemiBold"/>
              </a:rPr>
              <a:t> personal brand</a:t>
            </a:r>
            <a:r>
              <a:rPr lang="nb-NO" sz="4000" dirty="0">
                <a:latin typeface="Gill Sans MT" panose="020B0502020104020203" pitchFamily="34" charset="77"/>
              </a:rPr>
              <a:t> and </a:t>
            </a:r>
            <a:r>
              <a:rPr lang="nb-NO" sz="4000" dirty="0" err="1">
                <a:latin typeface="Gill Sans MT" panose="020B0502020104020203" pitchFamily="34" charset="77"/>
              </a:rPr>
              <a:t>resources</a:t>
            </a:r>
            <a:r>
              <a:rPr lang="nb-NO" sz="4000" dirty="0">
                <a:latin typeface="Gill Sans MT" panose="020B0502020104020203" pitchFamily="34" charset="77"/>
              </a:rPr>
              <a:t> in it.</a:t>
            </a:r>
          </a:p>
        </p:txBody>
      </p:sp>
    </p:spTree>
    <p:extLst>
      <p:ext uri="{BB962C8B-B14F-4D97-AF65-F5344CB8AC3E}">
        <p14:creationId xmlns:p14="http://schemas.microsoft.com/office/powerpoint/2010/main" val="346301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885706" y="397074"/>
            <a:ext cx="10420587" cy="5816977"/>
          </a:xfrm>
          <a:prstGeom prst="rect">
            <a:avLst/>
          </a:prstGeom>
          <a:noFill/>
        </p:spPr>
        <p:txBody>
          <a:bodyPr wrap="square" rtlCol="0">
            <a:spAutoFit/>
          </a:bodyPr>
          <a:lstStyle/>
          <a:p>
            <a:pPr algn="ctr">
              <a:defRPr sz="3600">
                <a:latin typeface="Gill Sans Light"/>
                <a:ea typeface="Gill Sans Light"/>
                <a:cs typeface="Gill Sans Light"/>
                <a:sym typeface="Gill Sans Light"/>
              </a:defRPr>
            </a:pPr>
            <a:endParaRPr lang="nb-NO" sz="4000" dirty="0">
              <a:latin typeface="Gill Sans MT" panose="020B0502020104020203" pitchFamily="34" charset="77"/>
            </a:endParaRPr>
          </a:p>
          <a:p>
            <a:pPr algn="ctr">
              <a:defRPr sz="4500">
                <a:latin typeface="Gill Sans Light"/>
                <a:ea typeface="Gill Sans Light"/>
                <a:cs typeface="Gill Sans Light"/>
                <a:sym typeface="Gill Sans Light"/>
              </a:defRPr>
            </a:pPr>
            <a:r>
              <a:rPr lang="nb-NO" sz="4000" dirty="0">
                <a:latin typeface="Gill Sans MT" panose="020B0502020104020203" pitchFamily="34" charset="77"/>
              </a:rPr>
              <a:t>To </a:t>
            </a:r>
            <a:r>
              <a:rPr lang="nb-NO" sz="4000" dirty="0" err="1">
                <a:latin typeface="Gill Sans MT" panose="020B0502020104020203" pitchFamily="34" charset="77"/>
              </a:rPr>
              <a:t>Amplify</a:t>
            </a:r>
            <a:r>
              <a:rPr lang="nb-NO" sz="4000" dirty="0">
                <a:latin typeface="Gill Sans MT" panose="020B0502020104020203" pitchFamily="34" charset="77"/>
              </a:rPr>
              <a:t> </a:t>
            </a:r>
            <a:r>
              <a:rPr lang="nb-NO" sz="4000" dirty="0" err="1">
                <a:latin typeface="Gill Sans MT" panose="020B0502020104020203" pitchFamily="34" charset="77"/>
              </a:rPr>
              <a:t>Customer</a:t>
            </a:r>
            <a:r>
              <a:rPr lang="nb-NO" sz="4000" dirty="0">
                <a:latin typeface="Gill Sans MT" panose="020B0502020104020203" pitchFamily="34" charset="77"/>
              </a:rPr>
              <a:t> </a:t>
            </a:r>
            <a:r>
              <a:rPr lang="nb-NO" sz="4000" dirty="0" err="1">
                <a:latin typeface="Gill Sans MT" panose="020B0502020104020203" pitchFamily="34" charset="77"/>
              </a:rPr>
              <a:t>Experience</a:t>
            </a:r>
            <a:endParaRPr lang="nb-NO" sz="4000" dirty="0">
              <a:latin typeface="Gill Sans MT" panose="020B0502020104020203" pitchFamily="34" charset="77"/>
            </a:endParaRPr>
          </a:p>
          <a:p>
            <a:pPr algn="ctr">
              <a:lnSpc>
                <a:spcPct val="200000"/>
              </a:lnSpc>
              <a:defRPr sz="2800">
                <a:latin typeface="Gill Sans Light"/>
                <a:ea typeface="Gill Sans Light"/>
                <a:cs typeface="Gill Sans Light"/>
                <a:sym typeface="Gill Sans Light"/>
              </a:defRPr>
            </a:pPr>
            <a:endParaRPr lang="nb-NO" sz="3200" dirty="0">
              <a:latin typeface="Gill Sans MT" panose="020B0502020104020203" pitchFamily="34" charset="77"/>
            </a:endParaRPr>
          </a:p>
          <a:p>
            <a:pPr marL="457200" indent="-457200">
              <a:buSzPct val="100000"/>
              <a:buFont typeface="Arial"/>
              <a:buChar char="•"/>
              <a:defRPr sz="2800">
                <a:latin typeface="Gill Sans Light"/>
                <a:ea typeface="Gill Sans Light"/>
                <a:cs typeface="Gill Sans Light"/>
                <a:sym typeface="Gill Sans Light"/>
              </a:defRPr>
            </a:pPr>
            <a:r>
              <a:rPr lang="nb-NO" sz="2800" dirty="0">
                <a:latin typeface="Gill Sans MT" panose="020B0502020104020203" pitchFamily="34" charset="77"/>
              </a:rPr>
              <a:t>Make it </a:t>
            </a:r>
            <a:r>
              <a:rPr lang="nb-NO" sz="2800" dirty="0" err="1">
                <a:latin typeface="Gill Sans MT" panose="020B0502020104020203" pitchFamily="34" charset="77"/>
              </a:rPr>
              <a:t>better</a:t>
            </a:r>
            <a:r>
              <a:rPr lang="nb-NO" sz="2800" dirty="0">
                <a:latin typeface="Gill Sans MT" panose="020B0502020104020203" pitchFamily="34" charset="77"/>
              </a:rPr>
              <a:t> by ”</a:t>
            </a:r>
            <a:r>
              <a:rPr lang="nb-NO" sz="2800" dirty="0" err="1">
                <a:latin typeface="Gill Sans MT" panose="020B0502020104020203" pitchFamily="34" charset="77"/>
              </a:rPr>
              <a:t>really</a:t>
            </a:r>
            <a:r>
              <a:rPr lang="nb-NO" sz="2800" dirty="0">
                <a:latin typeface="Gill Sans MT" panose="020B0502020104020203" pitchFamily="34" charset="77"/>
              </a:rPr>
              <a:t>” </a:t>
            </a:r>
            <a:r>
              <a:rPr lang="nb-NO" sz="2800" dirty="0" err="1">
                <a:latin typeface="Gill Sans MT" panose="020B0502020104020203" pitchFamily="34" charset="77"/>
              </a:rPr>
              <a:t>listening</a:t>
            </a:r>
            <a:r>
              <a:rPr lang="nb-NO" sz="2800" dirty="0">
                <a:latin typeface="Gill Sans MT" panose="020B0502020104020203" pitchFamily="34" charset="77"/>
              </a:rPr>
              <a:t> to </a:t>
            </a:r>
            <a:r>
              <a:rPr lang="nb-NO" sz="2800" dirty="0" err="1">
                <a:latin typeface="Gill Sans MT" panose="020B0502020104020203" pitchFamily="34" charset="77"/>
              </a:rPr>
              <a:t>them</a:t>
            </a:r>
            <a:endParaRPr lang="nb-NO" sz="2800" dirty="0">
              <a:latin typeface="Gill Sans MT" panose="020B0502020104020203" pitchFamily="34" charset="77"/>
            </a:endParaRPr>
          </a:p>
          <a:p>
            <a:pPr marL="457200" indent="-457200">
              <a:buSzPct val="100000"/>
              <a:buFont typeface="Arial"/>
              <a:buChar char="•"/>
              <a:defRPr sz="2800">
                <a:latin typeface="Gill Sans Light"/>
                <a:ea typeface="Gill Sans Light"/>
                <a:cs typeface="Gill Sans Light"/>
                <a:sym typeface="Gill Sans Light"/>
              </a:defRPr>
            </a:pPr>
            <a:r>
              <a:rPr lang="nb-NO" sz="2800" dirty="0" err="1">
                <a:latin typeface="Gill Sans MT" panose="020B0502020104020203" pitchFamily="34" charset="77"/>
              </a:rPr>
              <a:t>Always</a:t>
            </a:r>
            <a:r>
              <a:rPr lang="nb-NO" sz="2800" dirty="0">
                <a:latin typeface="Gill Sans MT" panose="020B0502020104020203" pitchFamily="34" charset="77"/>
              </a:rPr>
              <a:t> </a:t>
            </a:r>
            <a:r>
              <a:rPr lang="nb-NO" sz="2800" dirty="0" err="1">
                <a:latin typeface="Gill Sans MT" panose="020B0502020104020203" pitchFamily="34" charset="77"/>
              </a:rPr>
              <a:t>address</a:t>
            </a:r>
            <a:r>
              <a:rPr lang="nb-NO" sz="2800" dirty="0">
                <a:latin typeface="Gill Sans MT" panose="020B0502020104020203" pitchFamily="34" charset="77"/>
              </a:rPr>
              <a:t> </a:t>
            </a:r>
            <a:r>
              <a:rPr lang="nb-NO" sz="2800" dirty="0" err="1">
                <a:latin typeface="Gill Sans MT" panose="020B0502020104020203" pitchFamily="34" charset="77"/>
              </a:rPr>
              <a:t>them</a:t>
            </a:r>
            <a:r>
              <a:rPr lang="nb-NO" sz="2800" dirty="0">
                <a:latin typeface="Gill Sans MT" panose="020B0502020104020203" pitchFamily="34" charset="77"/>
              </a:rPr>
              <a:t> by </a:t>
            </a:r>
            <a:r>
              <a:rPr lang="nb-NO" sz="2800" dirty="0" err="1">
                <a:latin typeface="Gill Sans MT" panose="020B0502020104020203" pitchFamily="34" charset="77"/>
              </a:rPr>
              <a:t>name</a:t>
            </a:r>
            <a:endParaRPr lang="nb-NO" sz="2800" dirty="0">
              <a:latin typeface="Gill Sans MT" panose="020B0502020104020203" pitchFamily="34" charset="77"/>
            </a:endParaRPr>
          </a:p>
          <a:p>
            <a:pPr marL="457200" indent="-457200">
              <a:buSzPct val="100000"/>
              <a:buFont typeface="Arial"/>
              <a:buChar char="•"/>
              <a:defRPr sz="2800">
                <a:latin typeface="Gill Sans Light"/>
                <a:ea typeface="Gill Sans Light"/>
                <a:cs typeface="Gill Sans Light"/>
                <a:sym typeface="Gill Sans Light"/>
              </a:defRPr>
            </a:pPr>
            <a:r>
              <a:rPr lang="nb-NO" sz="2800" dirty="0">
                <a:latin typeface="Gill Sans MT" panose="020B0502020104020203" pitchFamily="34" charset="77"/>
              </a:rPr>
              <a:t>Be </a:t>
            </a:r>
            <a:r>
              <a:rPr lang="nb-NO" sz="2800" dirty="0" err="1">
                <a:latin typeface="Gill Sans MT" panose="020B0502020104020203" pitchFamily="34" charset="77"/>
              </a:rPr>
              <a:t>useful</a:t>
            </a:r>
            <a:r>
              <a:rPr lang="nb-NO" sz="2800" dirty="0">
                <a:latin typeface="Gill Sans MT" panose="020B0502020104020203" pitchFamily="34" charset="77"/>
              </a:rPr>
              <a:t>, Be </a:t>
            </a:r>
            <a:r>
              <a:rPr lang="nb-NO" sz="2800" dirty="0" err="1">
                <a:latin typeface="Gill Sans MT" panose="020B0502020104020203" pitchFamily="34" charset="77"/>
              </a:rPr>
              <a:t>interesting</a:t>
            </a:r>
            <a:r>
              <a:rPr lang="nb-NO" sz="2800" dirty="0">
                <a:latin typeface="Gill Sans MT" panose="020B0502020104020203" pitchFamily="34" charset="77"/>
              </a:rPr>
              <a:t>… </a:t>
            </a:r>
            <a:r>
              <a:rPr lang="nb-NO" sz="2800" dirty="0" err="1">
                <a:latin typeface="Gill Sans MT" panose="020B0502020104020203" pitchFamily="34" charset="77"/>
              </a:rPr>
              <a:t>stay</a:t>
            </a:r>
            <a:r>
              <a:rPr lang="nb-NO" sz="2800" dirty="0">
                <a:latin typeface="Gill Sans MT" panose="020B0502020104020203" pitchFamily="34" charset="77"/>
              </a:rPr>
              <a:t> </a:t>
            </a:r>
            <a:r>
              <a:rPr lang="nb-NO" sz="2800" dirty="0" err="1">
                <a:latin typeface="Gill Sans MT" panose="020B0502020104020203" pitchFamily="34" charset="77"/>
              </a:rPr>
              <a:t>clear</a:t>
            </a:r>
            <a:r>
              <a:rPr lang="nb-NO" sz="2800" dirty="0">
                <a:latin typeface="Gill Sans MT" panose="020B0502020104020203" pitchFamily="34" charset="77"/>
              </a:rPr>
              <a:t> </a:t>
            </a:r>
            <a:r>
              <a:rPr lang="nb-NO" sz="2800" dirty="0" err="1">
                <a:latin typeface="Gill Sans MT" panose="020B0502020104020203" pitchFamily="34" charset="77"/>
              </a:rPr>
              <a:t>of</a:t>
            </a:r>
            <a:r>
              <a:rPr lang="nb-NO" sz="2800" dirty="0">
                <a:latin typeface="Gill Sans MT" panose="020B0502020104020203" pitchFamily="34" charset="77"/>
              </a:rPr>
              <a:t> one-</a:t>
            </a:r>
            <a:r>
              <a:rPr lang="nb-NO" sz="2800" dirty="0" err="1">
                <a:latin typeface="Gill Sans MT" panose="020B0502020104020203" pitchFamily="34" charset="77"/>
              </a:rPr>
              <a:t>size</a:t>
            </a:r>
            <a:r>
              <a:rPr lang="nb-NO" sz="2800" dirty="0">
                <a:latin typeface="Gill Sans MT" panose="020B0502020104020203" pitchFamily="34" charset="77"/>
              </a:rPr>
              <a:t>-</a:t>
            </a:r>
            <a:r>
              <a:rPr lang="nb-NO" sz="2800" dirty="0" err="1">
                <a:latin typeface="Gill Sans MT" panose="020B0502020104020203" pitchFamily="34" charset="77"/>
              </a:rPr>
              <a:t>fits</a:t>
            </a:r>
            <a:r>
              <a:rPr lang="nb-NO" sz="2800" dirty="0">
                <a:latin typeface="Gill Sans MT" panose="020B0502020104020203" pitchFamily="34" charset="77"/>
              </a:rPr>
              <a:t> all </a:t>
            </a:r>
          </a:p>
          <a:p>
            <a:pPr marL="457200" indent="-457200">
              <a:buSzPct val="100000"/>
              <a:buFont typeface="Arial"/>
              <a:buChar char="•"/>
              <a:defRPr sz="2800">
                <a:latin typeface="Gill Sans Light"/>
                <a:ea typeface="Gill Sans Light"/>
                <a:cs typeface="Gill Sans Light"/>
                <a:sym typeface="Gill Sans Light"/>
              </a:defRPr>
            </a:pPr>
            <a:r>
              <a:rPr lang="nb-NO" sz="2800" dirty="0">
                <a:latin typeface="Gill Sans MT" panose="020B0502020104020203" pitchFamily="34" charset="77"/>
              </a:rPr>
              <a:t>People love to </a:t>
            </a:r>
            <a:r>
              <a:rPr lang="nb-NO" sz="2800" dirty="0" err="1">
                <a:latin typeface="Gill Sans MT" panose="020B0502020104020203" pitchFamily="34" charset="77"/>
              </a:rPr>
              <a:t>share</a:t>
            </a:r>
            <a:r>
              <a:rPr lang="nb-NO" sz="2800" dirty="0">
                <a:latin typeface="Gill Sans MT" panose="020B0502020104020203" pitchFamily="34" charset="77"/>
              </a:rPr>
              <a:t>… make it </a:t>
            </a:r>
            <a:r>
              <a:rPr lang="nb-NO" sz="2800" dirty="0" err="1">
                <a:latin typeface="Gill Sans MT" panose="020B0502020104020203" pitchFamily="34" charset="77"/>
              </a:rPr>
              <a:t>easy</a:t>
            </a:r>
            <a:endParaRPr lang="nb-NO" sz="2800" dirty="0">
              <a:latin typeface="Gill Sans MT" panose="020B0502020104020203" pitchFamily="34" charset="77"/>
            </a:endParaRPr>
          </a:p>
          <a:p>
            <a:pPr marL="457200" indent="-457200">
              <a:buSzPct val="100000"/>
              <a:buFont typeface="Arial"/>
              <a:buChar char="•"/>
              <a:defRPr sz="2800">
                <a:latin typeface="Gill Sans Light"/>
                <a:ea typeface="Gill Sans Light"/>
                <a:cs typeface="Gill Sans Light"/>
                <a:sym typeface="Gill Sans Light"/>
              </a:defRPr>
            </a:pPr>
            <a:r>
              <a:rPr lang="nb-NO" sz="2800" dirty="0" err="1">
                <a:latin typeface="Gill Sans MT" panose="020B0502020104020203" pitchFamily="34" charset="77"/>
              </a:rPr>
              <a:t>Engage</a:t>
            </a:r>
            <a:r>
              <a:rPr lang="nb-NO" sz="2800" dirty="0">
                <a:latin typeface="Gill Sans MT" panose="020B0502020104020203" pitchFamily="34" charset="77"/>
              </a:rPr>
              <a:t>/</a:t>
            </a:r>
            <a:r>
              <a:rPr lang="nb-NO" sz="2800" dirty="0" err="1">
                <a:latin typeface="Gill Sans MT" panose="020B0502020104020203" pitchFamily="34" charset="77"/>
              </a:rPr>
              <a:t>Captivate</a:t>
            </a:r>
            <a:r>
              <a:rPr lang="nb-NO" sz="2800" dirty="0">
                <a:latin typeface="Gill Sans MT" panose="020B0502020104020203" pitchFamily="34" charset="77"/>
              </a:rPr>
              <a:t>... and make Remarkable</a:t>
            </a:r>
          </a:p>
          <a:p>
            <a:pPr marL="457200" indent="-457200">
              <a:buSzPct val="100000"/>
              <a:buFont typeface="Arial"/>
              <a:buChar char="•"/>
              <a:defRPr sz="2800">
                <a:latin typeface="Gill Sans Light"/>
                <a:ea typeface="Gill Sans Light"/>
                <a:cs typeface="Gill Sans Light"/>
                <a:sym typeface="Gill Sans Light"/>
              </a:defRPr>
            </a:pPr>
            <a:r>
              <a:rPr lang="nb-NO" sz="2800" dirty="0">
                <a:latin typeface="Gill Sans MT" panose="020B0502020104020203" pitchFamily="34" charset="77"/>
              </a:rPr>
              <a:t>EMPOWER YOUR EMPLOYEES to do </a:t>
            </a:r>
            <a:r>
              <a:rPr lang="nb-NO" sz="2800" dirty="0" err="1">
                <a:latin typeface="Gill Sans MT" panose="020B0502020104020203" pitchFamily="34" charset="77"/>
              </a:rPr>
              <a:t>these</a:t>
            </a:r>
            <a:r>
              <a:rPr lang="nb-NO" sz="2800" dirty="0">
                <a:latin typeface="Gill Sans MT" panose="020B0502020104020203" pitchFamily="34" charset="77"/>
              </a:rPr>
              <a:t> </a:t>
            </a:r>
            <a:r>
              <a:rPr lang="nb-NO" sz="2800" dirty="0" err="1">
                <a:latin typeface="Gill Sans MT" panose="020B0502020104020203" pitchFamily="34" charset="77"/>
              </a:rPr>
              <a:t>things</a:t>
            </a:r>
            <a:r>
              <a:rPr lang="mr-IN" sz="2800" dirty="0">
                <a:latin typeface="Gill Sans MT" panose="020B0502020104020203" pitchFamily="34" charset="77"/>
              </a:rPr>
              <a:t>…</a:t>
            </a:r>
            <a:endParaRPr lang="en-US" sz="2800" dirty="0">
              <a:latin typeface="Gill Sans MT" panose="020B0502020104020203" pitchFamily="34" charset="77"/>
            </a:endParaRPr>
          </a:p>
          <a:p>
            <a:pPr>
              <a:buSzPct val="100000"/>
              <a:defRPr sz="2800">
                <a:latin typeface="Gill Sans Light"/>
                <a:ea typeface="Gill Sans Light"/>
                <a:cs typeface="Gill Sans Light"/>
                <a:sym typeface="Gill Sans Light"/>
              </a:defRPr>
            </a:pPr>
            <a:r>
              <a:rPr lang="en-US" sz="2800" dirty="0">
                <a:latin typeface="Gill Sans MT" panose="020B0502020104020203" pitchFamily="34" charset="77"/>
              </a:rPr>
              <a:t>    </a:t>
            </a:r>
            <a:r>
              <a:rPr lang="nb-NO" sz="2800" dirty="0">
                <a:latin typeface="Gill Sans MT" panose="020B0502020104020203" pitchFamily="34" charset="77"/>
              </a:rPr>
              <a:t>and THEY </a:t>
            </a:r>
            <a:r>
              <a:rPr lang="nb-NO" sz="2800" dirty="0" err="1">
                <a:latin typeface="Gill Sans MT" panose="020B0502020104020203" pitchFamily="34" charset="77"/>
              </a:rPr>
              <a:t>will</a:t>
            </a:r>
            <a:r>
              <a:rPr lang="nb-NO" sz="2800" dirty="0">
                <a:latin typeface="Gill Sans MT" panose="020B0502020104020203" pitchFamily="34" charset="77"/>
              </a:rPr>
              <a:t> POWER </a:t>
            </a:r>
            <a:r>
              <a:rPr lang="nb-NO" sz="2800" dirty="0" err="1">
                <a:latin typeface="Gill Sans MT" panose="020B0502020104020203" pitchFamily="34" charset="77"/>
              </a:rPr>
              <a:t>your</a:t>
            </a:r>
            <a:r>
              <a:rPr lang="nb-NO" sz="2800" dirty="0">
                <a:latin typeface="Gill Sans MT" panose="020B0502020104020203" pitchFamily="34" charset="77"/>
              </a:rPr>
              <a:t> Brand.</a:t>
            </a:r>
          </a:p>
          <a:p>
            <a:pPr marL="457200" indent="-457200">
              <a:buSzPct val="100000"/>
              <a:buFont typeface="Arial"/>
              <a:buChar char="•"/>
              <a:defRPr sz="2800">
                <a:latin typeface="Gill Sans Light"/>
                <a:ea typeface="Gill Sans Light"/>
                <a:cs typeface="Gill Sans Light"/>
                <a:sym typeface="Gill Sans Light"/>
              </a:defRPr>
            </a:pPr>
            <a:endParaRPr lang="nb-NO" sz="3200" dirty="0">
              <a:latin typeface="Gill Sans MT" panose="020B0502020104020203" pitchFamily="34" charset="77"/>
            </a:endParaRPr>
          </a:p>
        </p:txBody>
      </p:sp>
    </p:spTree>
    <p:extLst>
      <p:ext uri="{BB962C8B-B14F-4D97-AF65-F5344CB8AC3E}">
        <p14:creationId xmlns:p14="http://schemas.microsoft.com/office/powerpoint/2010/main" val="18156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001664" y="1668263"/>
            <a:ext cx="10188672" cy="3521477"/>
          </a:xfrm>
          <a:prstGeom prst="rect">
            <a:avLst/>
          </a:prstGeom>
          <a:noFill/>
        </p:spPr>
        <p:txBody>
          <a:bodyPr wrap="square" rtlCol="0">
            <a:spAutoFit/>
          </a:bodyPr>
          <a:lstStyle/>
          <a:p>
            <a:pPr marL="342900" indent="-342900" algn="ctr">
              <a:spcBef>
                <a:spcPts val="1000"/>
              </a:spcBef>
              <a:defRPr sz="4400">
                <a:latin typeface="Gill Sans Light"/>
                <a:ea typeface="Gill Sans Light"/>
                <a:cs typeface="Gill Sans Light"/>
                <a:sym typeface="Gill Sans Light"/>
              </a:defRPr>
            </a:pPr>
            <a:r>
              <a:rPr lang="nb-NO" sz="4000" dirty="0" err="1">
                <a:latin typeface="Gill Sans MT" panose="020B0502020104020203" pitchFamily="34" charset="77"/>
              </a:rPr>
              <a:t>Awareness</a:t>
            </a:r>
            <a:r>
              <a:rPr lang="nb-NO" sz="4000" dirty="0">
                <a:latin typeface="Gill Sans MT" panose="020B0502020104020203" pitchFamily="34" charset="77"/>
              </a:rPr>
              <a:t> = Revenues </a:t>
            </a:r>
            <a:endParaRPr lang="nb-NO" sz="3200" dirty="0">
              <a:solidFill>
                <a:srgbClr val="FFFFFF"/>
              </a:solidFill>
              <a:latin typeface="Gill Sans MT" panose="020B0502020104020203" pitchFamily="34" charset="77"/>
              <a:ea typeface="Helvetica Neue UltraLight"/>
              <a:cs typeface="Helvetica Neue UltraLight"/>
              <a:sym typeface="Helvetica Neue UltraLight"/>
            </a:endParaRPr>
          </a:p>
          <a:p>
            <a:pPr marL="342900" indent="-342900" algn="ctr">
              <a:spcBef>
                <a:spcPts val="1000"/>
              </a:spcBef>
              <a:defRPr sz="4400">
                <a:latin typeface="Gill Sans Light"/>
                <a:ea typeface="Gill Sans Light"/>
                <a:cs typeface="Gill Sans Light"/>
                <a:sym typeface="Gill Sans Light"/>
              </a:defRPr>
            </a:pPr>
            <a:r>
              <a:rPr lang="nb-NO" sz="4000" dirty="0" err="1">
                <a:latin typeface="Gill Sans MT" panose="020B0502020104020203" pitchFamily="34" charset="77"/>
              </a:rPr>
              <a:t>Differentiators</a:t>
            </a:r>
            <a:r>
              <a:rPr lang="nb-NO" sz="4000" dirty="0">
                <a:latin typeface="Gill Sans MT" panose="020B0502020104020203" pitchFamily="34" charset="77"/>
              </a:rPr>
              <a:t> = Margins </a:t>
            </a:r>
            <a:endParaRPr lang="nb-NO" sz="3200" dirty="0">
              <a:solidFill>
                <a:srgbClr val="FFFFFF"/>
              </a:solidFill>
              <a:latin typeface="Gill Sans MT" panose="020B0502020104020203" pitchFamily="34" charset="77"/>
              <a:ea typeface="Helvetica Neue UltraLight"/>
              <a:cs typeface="Helvetica Neue UltraLight"/>
              <a:sym typeface="Helvetica Neue UltraLight"/>
            </a:endParaRPr>
          </a:p>
          <a:p>
            <a:pPr marL="342900" indent="-342900" algn="ctr">
              <a:spcBef>
                <a:spcPts val="1000"/>
              </a:spcBef>
              <a:defRPr sz="4400">
                <a:latin typeface="Gill Sans Light"/>
                <a:ea typeface="Gill Sans Light"/>
                <a:cs typeface="Gill Sans Light"/>
                <a:sym typeface="Gill Sans Light"/>
              </a:defRPr>
            </a:pPr>
            <a:r>
              <a:rPr lang="nb-NO" sz="4000" dirty="0" err="1">
                <a:latin typeface="Gill Sans MT" panose="020B0502020104020203" pitchFamily="34" charset="77"/>
              </a:rPr>
              <a:t>Authenticity</a:t>
            </a:r>
            <a:r>
              <a:rPr lang="nb-NO" sz="4000" dirty="0">
                <a:latin typeface="Gill Sans MT" panose="020B0502020104020203" pitchFamily="34" charset="77"/>
              </a:rPr>
              <a:t> = </a:t>
            </a:r>
            <a:r>
              <a:rPr lang="nb-NO" sz="4000" dirty="0" err="1">
                <a:latin typeface="Gill Sans MT" panose="020B0502020104020203" pitchFamily="34" charset="77"/>
              </a:rPr>
              <a:t>Loyalty</a:t>
            </a:r>
            <a:r>
              <a:rPr lang="nb-NO" sz="4000" dirty="0">
                <a:latin typeface="Gill Sans MT" panose="020B0502020104020203" pitchFamily="34" charset="77"/>
              </a:rPr>
              <a:t>/</a:t>
            </a:r>
            <a:r>
              <a:rPr lang="nb-NO" sz="4000" dirty="0" err="1">
                <a:latin typeface="Gill Sans MT" panose="020B0502020104020203" pitchFamily="34" charset="77"/>
              </a:rPr>
              <a:t>Advocacy</a:t>
            </a:r>
            <a:endParaRPr lang="nb-NO" sz="3200" dirty="0">
              <a:solidFill>
                <a:srgbClr val="FFFFFF"/>
              </a:solidFill>
              <a:latin typeface="Gill Sans MT" panose="020B0502020104020203" pitchFamily="34" charset="77"/>
              <a:ea typeface="Helvetica Neue UltraLight"/>
              <a:cs typeface="Helvetica Neue UltraLight"/>
              <a:sym typeface="Helvetica Neue UltraLight"/>
            </a:endParaRPr>
          </a:p>
          <a:p>
            <a:pPr marL="342900" indent="-342900" algn="ctr">
              <a:spcBef>
                <a:spcPts val="800"/>
              </a:spcBef>
              <a:defRPr sz="4400">
                <a:latin typeface="Gill Sans Light"/>
                <a:ea typeface="Gill Sans Light"/>
                <a:cs typeface="Gill Sans Light"/>
                <a:sym typeface="Gill Sans Light"/>
              </a:defRPr>
            </a:pPr>
            <a:endParaRPr lang="nb-NO" sz="3200" dirty="0">
              <a:solidFill>
                <a:srgbClr val="FFFFFF"/>
              </a:solidFill>
              <a:latin typeface="Gill Sans MT" panose="020B0502020104020203" pitchFamily="34" charset="77"/>
              <a:ea typeface="Helvetica Neue UltraLight"/>
              <a:cs typeface="Helvetica Neue UltraLight"/>
              <a:sym typeface="Helvetica Neue UltraLight"/>
            </a:endParaRPr>
          </a:p>
          <a:p>
            <a:pPr marL="342900" indent="-342900" algn="ctr">
              <a:spcBef>
                <a:spcPts val="900"/>
              </a:spcBef>
              <a:defRPr sz="4400">
                <a:latin typeface="Gill Sans SemiBold"/>
                <a:ea typeface="Gill Sans SemiBold"/>
                <a:cs typeface="Gill Sans SemiBold"/>
                <a:sym typeface="Gill Sans SemiBold"/>
              </a:defRPr>
            </a:pPr>
            <a:r>
              <a:rPr lang="nb-NO" sz="4000" dirty="0">
                <a:latin typeface="Gill Sans MT" panose="020B0502020104020203" pitchFamily="34" charset="77"/>
              </a:rPr>
              <a:t>All </a:t>
            </a:r>
            <a:r>
              <a:rPr lang="nb-NO" sz="4000" dirty="0" err="1">
                <a:latin typeface="Gill Sans MT" panose="020B0502020104020203" pitchFamily="34" charset="77"/>
              </a:rPr>
              <a:t>Measurable</a:t>
            </a:r>
            <a:r>
              <a:rPr lang="nb-NO" sz="4000" dirty="0">
                <a:latin typeface="Gill Sans MT" panose="020B0502020104020203" pitchFamily="34" charset="77"/>
              </a:rPr>
              <a:t> AND = </a:t>
            </a:r>
            <a:r>
              <a:rPr lang="nb-NO" sz="4000" dirty="0" err="1">
                <a:latin typeface="Gill Sans MT" panose="020B0502020104020203" pitchFamily="34" charset="77"/>
              </a:rPr>
              <a:t>Increased</a:t>
            </a:r>
            <a:r>
              <a:rPr lang="nb-NO" sz="4000" dirty="0">
                <a:latin typeface="Gill Sans MT" panose="020B0502020104020203" pitchFamily="34" charset="77"/>
              </a:rPr>
              <a:t> Sales/Profits.</a:t>
            </a:r>
          </a:p>
        </p:txBody>
      </p:sp>
    </p:spTree>
    <p:extLst>
      <p:ext uri="{BB962C8B-B14F-4D97-AF65-F5344CB8AC3E}">
        <p14:creationId xmlns:p14="http://schemas.microsoft.com/office/powerpoint/2010/main" val="37019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1188358" y="952500"/>
            <a:ext cx="4005943" cy="3785652"/>
          </a:xfrm>
          <a:prstGeom prst="rect">
            <a:avLst/>
          </a:prstGeom>
          <a:noFill/>
        </p:spPr>
        <p:txBody>
          <a:bodyPr wrap="square" rtlCol="0">
            <a:spAutoFit/>
          </a:bodyPr>
          <a:lstStyle/>
          <a:p>
            <a:pPr algn="ct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Relationships</a:t>
            </a:r>
          </a:p>
          <a:p>
            <a:pPr algn="ct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ARE  </a:t>
            </a:r>
          </a:p>
          <a:p>
            <a:pPr algn="ct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currency</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a:t>
            </a:r>
          </a:p>
          <a:p>
            <a:pPr algn="ctr"/>
            <a:endParaRPr lang="nb-NO" sz="4000" dirty="0">
              <a:solidFill>
                <a:schemeClr val="bg1"/>
              </a:solidFill>
              <a:latin typeface="Gill Sans MT" panose="020B0502020104020203" pitchFamily="34" charset="77"/>
              <a:ea typeface="Bodoni Ornaments" pitchFamily="2" charset="0"/>
              <a:cs typeface="Futura Medium" panose="020B0602020204020303" pitchFamily="34" charset="-79"/>
            </a:endParaRPr>
          </a:p>
          <a:p>
            <a:pPr algn="ct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Honor</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them</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a:t>
            </a:r>
          </a:p>
          <a:p>
            <a:pPr algn="ct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Invest</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 in </a:t>
            </a:r>
            <a:r>
              <a:rPr lang="nb-NO" sz="4000" dirty="0" err="1">
                <a:solidFill>
                  <a:schemeClr val="bg1"/>
                </a:solidFill>
                <a:latin typeface="Gill Sans MT" panose="020B0502020104020203" pitchFamily="34" charset="77"/>
                <a:ea typeface="Bodoni Ornaments" pitchFamily="2" charset="0"/>
                <a:cs typeface="Futura Medium" panose="020B0602020204020303" pitchFamily="34" charset="-79"/>
              </a:rPr>
              <a:t>them</a:t>
            </a:r>
            <a:r>
              <a:rPr lang="nb-NO" sz="4000" dirty="0">
                <a:solidFill>
                  <a:schemeClr val="bg1"/>
                </a:solidFill>
                <a:latin typeface="Gill Sans MT" panose="020B0502020104020203" pitchFamily="34" charset="77"/>
                <a:ea typeface="Bodoni Ornaments" pitchFamily="2" charset="0"/>
                <a:cs typeface="Futura Medium" panose="020B0602020204020303" pitchFamily="34" charset="-79"/>
              </a:rPr>
              <a:t>!</a:t>
            </a:r>
          </a:p>
        </p:txBody>
      </p:sp>
      <p:pic>
        <p:nvPicPr>
          <p:cNvPr id="3" name="Picture 2">
            <a:extLst>
              <a:ext uri="{FF2B5EF4-FFF2-40B4-BE49-F238E27FC236}">
                <a16:creationId xmlns:a16="http://schemas.microsoft.com/office/drawing/2014/main" id="{9AD923BD-CCB8-7847-B53B-28193340B70C}"/>
              </a:ext>
            </a:extLst>
          </p:cNvPr>
          <p:cNvPicPr>
            <a:picLocks noChangeAspect="1"/>
          </p:cNvPicPr>
          <p:nvPr/>
        </p:nvPicPr>
        <p:blipFill>
          <a:blip r:embed="rId4"/>
          <a:stretch>
            <a:fillRect/>
          </a:stretch>
        </p:blipFill>
        <p:spPr>
          <a:xfrm>
            <a:off x="6648090" y="376061"/>
            <a:ext cx="5143500" cy="3429000"/>
          </a:xfrm>
          <a:prstGeom prst="rect">
            <a:avLst/>
          </a:prstGeom>
        </p:spPr>
      </p:pic>
    </p:spTree>
    <p:extLst>
      <p:ext uri="{BB962C8B-B14F-4D97-AF65-F5344CB8AC3E}">
        <p14:creationId xmlns:p14="http://schemas.microsoft.com/office/powerpoint/2010/main" val="6678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A52B6-D3EE-DE4A-8185-E9307A8279B1}"/>
              </a:ext>
            </a:extLst>
          </p:cNvPr>
          <p:cNvPicPr>
            <a:picLocks noChangeAspect="1"/>
          </p:cNvPicPr>
          <p:nvPr/>
        </p:nvPicPr>
        <p:blipFill>
          <a:blip r:embed="rId3"/>
          <a:stretch>
            <a:fillRect/>
          </a:stretch>
        </p:blipFill>
        <p:spPr>
          <a:xfrm>
            <a:off x="-119921" y="0"/>
            <a:ext cx="12192000" cy="6858000"/>
          </a:xfrm>
          <a:prstGeom prst="rect">
            <a:avLst/>
          </a:prstGeom>
        </p:spPr>
      </p:pic>
      <p:pic>
        <p:nvPicPr>
          <p:cNvPr id="5" name="Picture 1" descr="Picture 1">
            <a:extLst>
              <a:ext uri="{FF2B5EF4-FFF2-40B4-BE49-F238E27FC236}">
                <a16:creationId xmlns:a16="http://schemas.microsoft.com/office/drawing/2014/main" id="{8F8C8325-254E-8A4C-9A4C-05ACB8B592E7}"/>
              </a:ext>
            </a:extLst>
          </p:cNvPr>
          <p:cNvPicPr>
            <a:picLocks noChangeAspect="1"/>
          </p:cNvPicPr>
          <p:nvPr/>
        </p:nvPicPr>
        <p:blipFill>
          <a:blip r:embed="rId4"/>
          <a:stretch>
            <a:fillRect/>
          </a:stretch>
        </p:blipFill>
        <p:spPr>
          <a:xfrm>
            <a:off x="3316173" y="1070840"/>
            <a:ext cx="5317398" cy="4716320"/>
          </a:xfrm>
          <a:prstGeom prst="rect">
            <a:avLst/>
          </a:prstGeom>
          <a:ln w="12700">
            <a:miter lim="400000"/>
          </a:ln>
        </p:spPr>
      </p:pic>
    </p:spTree>
    <p:extLst>
      <p:ext uri="{BB962C8B-B14F-4D97-AF65-F5344CB8AC3E}">
        <p14:creationId xmlns:p14="http://schemas.microsoft.com/office/powerpoint/2010/main" val="1341443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652937" y="1843950"/>
            <a:ext cx="8886125" cy="3170099"/>
          </a:xfrm>
          <a:prstGeom prst="rect">
            <a:avLst/>
          </a:prstGeom>
          <a:noFill/>
        </p:spPr>
        <p:txBody>
          <a:bodyPr wrap="square" rtlCol="0">
            <a:spAutoFit/>
          </a:bodyPr>
          <a:lstStyle/>
          <a:p>
            <a:pPr algn="ctr"/>
            <a:r>
              <a:rPr lang="nb-NO" sz="4000" b="1" dirty="0">
                <a:latin typeface="Gill Sans MT" panose="020B0502020104020203" pitchFamily="34" charset="77"/>
              </a:rPr>
              <a:t>SO… </a:t>
            </a:r>
            <a:r>
              <a:rPr lang="nb-NO" sz="4000" dirty="0" err="1">
                <a:latin typeface="Gill Sans MT" panose="020B0502020104020203" pitchFamily="34" charset="77"/>
              </a:rPr>
              <a:t>Customer</a:t>
            </a:r>
            <a:r>
              <a:rPr lang="nb-NO" sz="4000" dirty="0">
                <a:latin typeface="Gill Sans MT" panose="020B0502020104020203" pitchFamily="34" charset="77"/>
              </a:rPr>
              <a:t> </a:t>
            </a:r>
            <a:r>
              <a:rPr lang="nb-NO" sz="4000" dirty="0" err="1">
                <a:latin typeface="Gill Sans MT" panose="020B0502020104020203" pitchFamily="34" charset="77"/>
              </a:rPr>
              <a:t>Experience</a:t>
            </a:r>
            <a:r>
              <a:rPr lang="nb-NO" sz="4000" dirty="0">
                <a:latin typeface="Gill Sans MT" panose="020B0502020104020203" pitchFamily="34" charset="77"/>
              </a:rPr>
              <a:t>, </a:t>
            </a:r>
            <a:r>
              <a:rPr lang="nb-NO" sz="4000" dirty="0" err="1">
                <a:latin typeface="Gill Sans MT" panose="020B0502020104020203" pitchFamily="34" charset="77"/>
              </a:rPr>
              <a:t>Empowering</a:t>
            </a:r>
            <a:r>
              <a:rPr lang="nb-NO" sz="4000" dirty="0">
                <a:latin typeface="Gill Sans MT" panose="020B0502020104020203" pitchFamily="34" charset="77"/>
              </a:rPr>
              <a:t> </a:t>
            </a:r>
            <a:r>
              <a:rPr lang="nb-NO" sz="4000" dirty="0" err="1">
                <a:latin typeface="Gill Sans MT" panose="020B0502020104020203" pitchFamily="34" charset="77"/>
              </a:rPr>
              <a:t>Employees</a:t>
            </a:r>
            <a:r>
              <a:rPr lang="nb-NO" sz="4000" dirty="0">
                <a:latin typeface="Gill Sans MT" panose="020B0502020104020203" pitchFamily="34" charset="77"/>
              </a:rPr>
              <a:t>, and Return </a:t>
            </a:r>
            <a:r>
              <a:rPr lang="nb-NO" sz="4000" dirty="0" err="1">
                <a:latin typeface="Gill Sans MT" panose="020B0502020104020203" pitchFamily="34" charset="77"/>
              </a:rPr>
              <a:t>on</a:t>
            </a:r>
            <a:r>
              <a:rPr lang="nb-NO" sz="4000" dirty="0">
                <a:latin typeface="Gill Sans MT" panose="020B0502020104020203" pitchFamily="34" charset="77"/>
              </a:rPr>
              <a:t> </a:t>
            </a:r>
            <a:r>
              <a:rPr lang="nb-NO" sz="4000" dirty="0" err="1">
                <a:latin typeface="Gill Sans MT" panose="020B0502020104020203" pitchFamily="34" charset="77"/>
              </a:rPr>
              <a:t>Relationship</a:t>
            </a:r>
            <a:r>
              <a:rPr lang="nb-NO" sz="4000" dirty="0">
                <a:latin typeface="Gill Sans MT" panose="020B0502020104020203" pitchFamily="34" charset="77"/>
              </a:rPr>
              <a:t> </a:t>
            </a:r>
            <a:r>
              <a:rPr lang="nb-NO" sz="4000" dirty="0" err="1">
                <a:latin typeface="Gill Sans MT" panose="020B0502020104020203" pitchFamily="34" charset="77"/>
              </a:rPr>
              <a:t>come</a:t>
            </a:r>
            <a:r>
              <a:rPr lang="nb-NO" sz="4000" dirty="0">
                <a:latin typeface="Gill Sans MT" panose="020B0502020104020203" pitchFamily="34" charset="77"/>
              </a:rPr>
              <a:t> </a:t>
            </a:r>
            <a:r>
              <a:rPr lang="nb-NO" sz="4000" dirty="0" err="1">
                <a:latin typeface="Gill Sans MT" panose="020B0502020104020203" pitchFamily="34" charset="77"/>
              </a:rPr>
              <a:t>down</a:t>
            </a:r>
            <a:r>
              <a:rPr lang="nb-NO" sz="4000" dirty="0">
                <a:latin typeface="Gill Sans MT" panose="020B0502020104020203" pitchFamily="34" charset="77"/>
              </a:rPr>
              <a:t> to… </a:t>
            </a:r>
          </a:p>
          <a:p>
            <a:pPr algn="ctr"/>
            <a:endParaRPr lang="nb-NO" sz="4000" dirty="0">
              <a:latin typeface="Gill Sans MT" panose="020B0502020104020203" pitchFamily="34" charset="77"/>
            </a:endParaRPr>
          </a:p>
          <a:p>
            <a:pPr algn="ctr"/>
            <a:r>
              <a:rPr lang="nb-NO" sz="4000" b="1" dirty="0">
                <a:latin typeface="Gill Sans MT" panose="020B0502020104020203" pitchFamily="34" charset="77"/>
              </a:rPr>
              <a:t>#</a:t>
            </a:r>
            <a:r>
              <a:rPr lang="nb-NO" sz="4000" b="1" dirty="0" err="1">
                <a:latin typeface="Gill Sans MT" panose="020B0502020104020203" pitchFamily="34" charset="77"/>
              </a:rPr>
              <a:t>BeGoodToPeople</a:t>
            </a:r>
            <a:endParaRPr lang="nb-NO" sz="4000" b="1" dirty="0">
              <a:latin typeface="Gill Sans MT" panose="020B0502020104020203" pitchFamily="34" charset="77"/>
            </a:endParaRPr>
          </a:p>
        </p:txBody>
      </p:sp>
    </p:spTree>
    <p:extLst>
      <p:ext uri="{BB962C8B-B14F-4D97-AF65-F5344CB8AC3E}">
        <p14:creationId xmlns:p14="http://schemas.microsoft.com/office/powerpoint/2010/main" val="3538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371D4-3503-164E-B7A1-B5971E7BB2CF}"/>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7C444F2-7617-1847-A9C4-27C3297EE348}"/>
              </a:ext>
            </a:extLst>
          </p:cNvPr>
          <p:cNvSpPr txBox="1"/>
          <p:nvPr/>
        </p:nvSpPr>
        <p:spPr>
          <a:xfrm>
            <a:off x="1225647" y="2377755"/>
            <a:ext cx="5064794" cy="1323439"/>
          </a:xfrm>
          <a:prstGeom prst="rect">
            <a:avLst/>
          </a:prstGeom>
          <a:noFill/>
        </p:spPr>
        <p:txBody>
          <a:bodyPr wrap="square" rtlCol="0">
            <a:spAutoFit/>
          </a:bodyPr>
          <a:lstStyle/>
          <a:p>
            <a:r>
              <a:rPr lang="nb-NO" sz="4000" dirty="0">
                <a:latin typeface="Gill Sans MT" panose="020B0502020104020203" pitchFamily="34" charset="77"/>
              </a:rPr>
              <a:t>is all </a:t>
            </a:r>
            <a:r>
              <a:rPr lang="nb-NO" sz="4000" dirty="0" err="1">
                <a:latin typeface="Gill Sans MT" panose="020B0502020104020203" pitchFamily="34" charset="77"/>
              </a:rPr>
              <a:t>about</a:t>
            </a:r>
            <a:r>
              <a:rPr lang="nb-NO" sz="4000" dirty="0">
                <a:latin typeface="Gill Sans MT" panose="020B0502020104020203" pitchFamily="34" charset="77"/>
              </a:rPr>
              <a:t> </a:t>
            </a:r>
            <a:r>
              <a:rPr lang="nb-NO" sz="4000" dirty="0" err="1">
                <a:latin typeface="Gill Sans MT" panose="020B0502020104020203" pitchFamily="34" charset="77"/>
              </a:rPr>
              <a:t>customer</a:t>
            </a:r>
            <a:r>
              <a:rPr lang="nb-NO" sz="4000" dirty="0">
                <a:latin typeface="Gill Sans MT" panose="020B0502020104020203" pitchFamily="34" charset="77"/>
              </a:rPr>
              <a:t> </a:t>
            </a:r>
            <a:r>
              <a:rPr lang="nb-NO" sz="4000" dirty="0" err="1">
                <a:latin typeface="Gill Sans MT" panose="020B0502020104020203" pitchFamily="34" charset="77"/>
              </a:rPr>
              <a:t>experience</a:t>
            </a:r>
            <a:r>
              <a:rPr lang="nb-NO" sz="4000" dirty="0">
                <a:latin typeface="Gill Sans MT" panose="020B0502020104020203" pitchFamily="34" charset="77"/>
              </a:rPr>
              <a:t>! </a:t>
            </a:r>
            <a:endParaRPr lang="nb-NO" sz="4000" dirty="0">
              <a:latin typeface="Gill Sans MT" panose="020B0502020104020203" pitchFamily="34" charset="77"/>
              <a:ea typeface="Bodoni Ornaments" pitchFamily="2" charset="0"/>
              <a:cs typeface="Futura Medium" panose="020B0602020204020303" pitchFamily="34" charset="-79"/>
            </a:endParaRPr>
          </a:p>
        </p:txBody>
      </p:sp>
      <p:sp>
        <p:nvSpPr>
          <p:cNvPr id="6" name="TextBox 5">
            <a:extLst>
              <a:ext uri="{FF2B5EF4-FFF2-40B4-BE49-F238E27FC236}">
                <a16:creationId xmlns:a16="http://schemas.microsoft.com/office/drawing/2014/main" id="{A417BBCF-E7B2-8D40-A290-5B93FB230A08}"/>
              </a:ext>
            </a:extLst>
          </p:cNvPr>
          <p:cNvSpPr txBox="1"/>
          <p:nvPr/>
        </p:nvSpPr>
        <p:spPr>
          <a:xfrm>
            <a:off x="1225649" y="602264"/>
            <a:ext cx="4433763" cy="1938992"/>
          </a:xfrm>
          <a:prstGeom prst="rect">
            <a:avLst/>
          </a:prstGeom>
          <a:noFill/>
        </p:spPr>
        <p:txBody>
          <a:bodyPr wrap="square" rtlCol="0">
            <a:spAutoFit/>
          </a:bodyPr>
          <a:lstStyle/>
          <a:p>
            <a:r>
              <a:rPr lang="nb-NO" sz="4000" dirty="0" err="1">
                <a:latin typeface="Gill Sans MT" panose="020B0502020104020203" pitchFamily="34" charset="77"/>
              </a:rPr>
              <a:t>Winning</a:t>
            </a:r>
            <a:r>
              <a:rPr lang="nb-NO" sz="4000" dirty="0">
                <a:latin typeface="Gill Sans MT" panose="020B0502020104020203" pitchFamily="34" charset="77"/>
              </a:rPr>
              <a:t> in service </a:t>
            </a:r>
            <a:r>
              <a:rPr lang="nb-NO" sz="4000" dirty="0" err="1">
                <a:latin typeface="Gill Sans MT" panose="020B0502020104020203" pitchFamily="34" charset="77"/>
              </a:rPr>
              <a:t>markets</a:t>
            </a:r>
            <a:r>
              <a:rPr lang="nb-NO" sz="4000" dirty="0">
                <a:latin typeface="Gill Sans MT" panose="020B0502020104020203" pitchFamily="34" charset="77"/>
              </a:rPr>
              <a:t>, </a:t>
            </a:r>
            <a:r>
              <a:rPr lang="nb-NO" sz="4000" dirty="0" err="1">
                <a:latin typeface="Gill Sans MT" panose="020B0502020104020203" pitchFamily="34" charset="77"/>
              </a:rPr>
              <a:t>winning</a:t>
            </a:r>
            <a:r>
              <a:rPr lang="nb-NO" sz="4000" dirty="0">
                <a:latin typeface="Gill Sans MT" panose="020B0502020104020203" pitchFamily="34" charset="77"/>
              </a:rPr>
              <a:t> in </a:t>
            </a:r>
            <a:r>
              <a:rPr lang="nb-NO" sz="4000" b="1" dirty="0" err="1">
                <a:latin typeface="Gill Sans MT" panose="020B0502020104020203" pitchFamily="34" charset="77"/>
              </a:rPr>
              <a:t>every</a:t>
            </a:r>
            <a:r>
              <a:rPr lang="nb-NO" sz="4000" b="1" dirty="0">
                <a:latin typeface="Gill Sans MT" panose="020B0502020104020203" pitchFamily="34" charset="77"/>
              </a:rPr>
              <a:t> </a:t>
            </a:r>
            <a:r>
              <a:rPr lang="nb-NO" sz="4000" b="1" dirty="0" err="1">
                <a:latin typeface="Gill Sans MT" panose="020B0502020104020203" pitchFamily="34" charset="77"/>
              </a:rPr>
              <a:t>market</a:t>
            </a:r>
            <a:r>
              <a:rPr lang="nb-NO" sz="4000" dirty="0">
                <a:latin typeface="Gill Sans MT" panose="020B0502020104020203" pitchFamily="34" charset="77"/>
              </a:rPr>
              <a:t>…</a:t>
            </a:r>
            <a:endParaRPr lang="nb-NO" sz="4000" dirty="0">
              <a:latin typeface="Gill Sans MT" panose="020B0502020104020203" pitchFamily="34" charset="77"/>
              <a:ea typeface="Bodoni Ornaments" pitchFamily="2" charset="0"/>
              <a:cs typeface="Futura Medium" panose="020B0602020204020303" pitchFamily="34" charset="-79"/>
            </a:endParaRPr>
          </a:p>
        </p:txBody>
      </p:sp>
      <p:pic>
        <p:nvPicPr>
          <p:cNvPr id="3" name="Bilde 2" descr="Et bilde som inneholder person, klær, computer, Menneskeansikt&#10;&#10;Automatisk generert beskrivelse">
            <a:extLst>
              <a:ext uri="{FF2B5EF4-FFF2-40B4-BE49-F238E27FC236}">
                <a16:creationId xmlns:a16="http://schemas.microsoft.com/office/drawing/2014/main" id="{0CE37102-0286-EBA1-82CB-CEB7C0EDD1C8}"/>
              </a:ext>
            </a:extLst>
          </p:cNvPr>
          <p:cNvPicPr>
            <a:picLocks noChangeAspect="1"/>
          </p:cNvPicPr>
          <p:nvPr/>
        </p:nvPicPr>
        <p:blipFill>
          <a:blip r:embed="rId4"/>
          <a:stretch>
            <a:fillRect/>
          </a:stretch>
        </p:blipFill>
        <p:spPr>
          <a:xfrm>
            <a:off x="6150135" y="1659127"/>
            <a:ext cx="5309293" cy="3539746"/>
          </a:xfrm>
          <a:prstGeom prst="rect">
            <a:avLst/>
          </a:prstGeom>
        </p:spPr>
      </p:pic>
    </p:spTree>
    <p:extLst>
      <p:ext uri="{BB962C8B-B14F-4D97-AF65-F5344CB8AC3E}">
        <p14:creationId xmlns:p14="http://schemas.microsoft.com/office/powerpoint/2010/main" val="8148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7B49C-29E7-6847-B8B0-4BD0BF411D9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2A46F6-2642-5442-858A-878CDE6A4013}"/>
              </a:ext>
            </a:extLst>
          </p:cNvPr>
          <p:cNvSpPr txBox="1"/>
          <p:nvPr/>
        </p:nvSpPr>
        <p:spPr>
          <a:xfrm>
            <a:off x="1286518" y="595554"/>
            <a:ext cx="3918857" cy="3170099"/>
          </a:xfrm>
          <a:prstGeom prst="rect">
            <a:avLst/>
          </a:prstGeom>
          <a:noFill/>
        </p:spPr>
        <p:txBody>
          <a:bodyPr wrap="square" rtlCol="0">
            <a:spAutoFit/>
          </a:bodyPr>
          <a:lstStyle/>
          <a:p>
            <a:pPr algn="ctr"/>
            <a:r>
              <a:rPr lang="nb-NO" sz="4000" dirty="0" err="1">
                <a:solidFill>
                  <a:schemeClr val="bg1"/>
                </a:solidFill>
                <a:latin typeface="Gill Sans MT" panose="020B0502020104020203" pitchFamily="34" charset="77"/>
              </a:rPr>
              <a:t>When</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everyone</a:t>
            </a:r>
            <a:r>
              <a:rPr lang="nb-NO" sz="4000" dirty="0">
                <a:solidFill>
                  <a:schemeClr val="bg1"/>
                </a:solidFill>
                <a:latin typeface="Gill Sans MT" panose="020B0502020104020203" pitchFamily="34" charset="77"/>
              </a:rPr>
              <a:t> has a stake in </a:t>
            </a:r>
            <a:r>
              <a:rPr lang="nb-NO" sz="4000" dirty="0" err="1">
                <a:solidFill>
                  <a:schemeClr val="bg1"/>
                </a:solidFill>
                <a:latin typeface="Gill Sans MT" panose="020B0502020104020203" pitchFamily="34" charset="77"/>
              </a:rPr>
              <a:t>the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outcome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customer</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isn’t</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the</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only</a:t>
            </a:r>
            <a:r>
              <a:rPr lang="nb-NO" sz="4000" dirty="0">
                <a:solidFill>
                  <a:schemeClr val="bg1"/>
                </a:solidFill>
                <a:latin typeface="Gill Sans MT" panose="020B0502020104020203" pitchFamily="34" charset="77"/>
              </a:rPr>
              <a:t> </a:t>
            </a:r>
            <a:r>
              <a:rPr lang="nb-NO" sz="4000" dirty="0" err="1">
                <a:solidFill>
                  <a:schemeClr val="bg1"/>
                </a:solidFill>
                <a:latin typeface="Gill Sans MT" panose="020B0502020104020203" pitchFamily="34" charset="77"/>
              </a:rPr>
              <a:t>winner</a:t>
            </a:r>
            <a:r>
              <a:rPr lang="nb-NO" sz="4000" dirty="0">
                <a:solidFill>
                  <a:schemeClr val="bg1"/>
                </a:solidFill>
                <a:latin typeface="Gill Sans MT" panose="020B0502020104020203" pitchFamily="34" charset="77"/>
              </a:rPr>
              <a:t> — </a:t>
            </a:r>
          </a:p>
        </p:txBody>
      </p:sp>
      <p:pic>
        <p:nvPicPr>
          <p:cNvPr id="2" name="Picture 1">
            <a:extLst>
              <a:ext uri="{FF2B5EF4-FFF2-40B4-BE49-F238E27FC236}">
                <a16:creationId xmlns:a16="http://schemas.microsoft.com/office/drawing/2014/main" id="{24A41529-BF66-EE4B-A153-1960450F3F0A}"/>
              </a:ext>
            </a:extLst>
          </p:cNvPr>
          <p:cNvPicPr>
            <a:picLocks noChangeAspect="1"/>
          </p:cNvPicPr>
          <p:nvPr/>
        </p:nvPicPr>
        <p:blipFill>
          <a:blip r:embed="rId4"/>
          <a:stretch>
            <a:fillRect/>
          </a:stretch>
        </p:blipFill>
        <p:spPr>
          <a:xfrm>
            <a:off x="6212922" y="340999"/>
            <a:ext cx="5700109" cy="3555223"/>
          </a:xfrm>
          <a:prstGeom prst="rect">
            <a:avLst/>
          </a:prstGeom>
        </p:spPr>
      </p:pic>
      <p:sp>
        <p:nvSpPr>
          <p:cNvPr id="7" name="TextBox 6">
            <a:extLst>
              <a:ext uri="{FF2B5EF4-FFF2-40B4-BE49-F238E27FC236}">
                <a16:creationId xmlns:a16="http://schemas.microsoft.com/office/drawing/2014/main" id="{8AC944BF-52AF-C143-9CF2-D96768D973A2}"/>
              </a:ext>
            </a:extLst>
          </p:cNvPr>
          <p:cNvSpPr txBox="1"/>
          <p:nvPr/>
        </p:nvSpPr>
        <p:spPr>
          <a:xfrm>
            <a:off x="1286517" y="3629661"/>
            <a:ext cx="3918858" cy="1323439"/>
          </a:xfrm>
          <a:prstGeom prst="rect">
            <a:avLst/>
          </a:prstGeom>
          <a:noFill/>
        </p:spPr>
        <p:txBody>
          <a:bodyPr wrap="square" rtlCol="0">
            <a:spAutoFit/>
          </a:bodyPr>
          <a:lstStyle/>
          <a:p>
            <a:pPr algn="ctr"/>
            <a:r>
              <a:rPr lang="nb-NO" sz="4000" b="1" dirty="0" err="1">
                <a:solidFill>
                  <a:schemeClr val="bg1"/>
                </a:solidFill>
                <a:latin typeface="Gill Sans MT" panose="020B0502020104020203" pitchFamily="34" charset="77"/>
              </a:rPr>
              <a:t>everyone</a:t>
            </a:r>
            <a:r>
              <a:rPr lang="nb-NO" sz="4000" b="1" dirty="0">
                <a:solidFill>
                  <a:schemeClr val="bg1"/>
                </a:solidFill>
                <a:latin typeface="Gill Sans MT" panose="020B0502020104020203" pitchFamily="34" charset="77"/>
              </a:rPr>
              <a:t> </a:t>
            </a:r>
            <a:r>
              <a:rPr lang="nb-NO" sz="4000" b="1" dirty="0" err="1">
                <a:solidFill>
                  <a:schemeClr val="bg1"/>
                </a:solidFill>
                <a:latin typeface="Gill Sans MT" panose="020B0502020104020203" pitchFamily="34" charset="77"/>
              </a:rPr>
              <a:t>benefits</a:t>
            </a:r>
            <a:endParaRPr lang="nb-NO" sz="4000" b="1"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344037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3"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2307503" y="2155835"/>
            <a:ext cx="7576993" cy="1938992"/>
          </a:xfrm>
          <a:prstGeom prst="rect">
            <a:avLst/>
          </a:prstGeom>
          <a:noFill/>
        </p:spPr>
        <p:txBody>
          <a:bodyPr wrap="square" rtlCol="0">
            <a:spAutoFit/>
          </a:bodyPr>
          <a:lstStyle/>
          <a:p>
            <a:pPr algn="ctr"/>
            <a:r>
              <a:rPr lang="nb-NO" sz="4000" dirty="0">
                <a:latin typeface="Gill Sans MT" panose="020B0502020104020203" pitchFamily="34" charset="77"/>
              </a:rPr>
              <a:t>Your goal </a:t>
            </a:r>
            <a:r>
              <a:rPr lang="nb-NO" sz="4000" dirty="0" err="1">
                <a:latin typeface="Gill Sans MT" panose="020B0502020104020203" pitchFamily="34" charset="77"/>
              </a:rPr>
              <a:t>with</a:t>
            </a:r>
            <a:r>
              <a:rPr lang="nb-NO" sz="4000" dirty="0">
                <a:latin typeface="Gill Sans MT" panose="020B0502020104020203" pitchFamily="34" charset="77"/>
              </a:rPr>
              <a:t> </a:t>
            </a:r>
            <a:r>
              <a:rPr lang="nb-NO" sz="4000" dirty="0" err="1">
                <a:latin typeface="Gill Sans MT" panose="020B0502020104020203" pitchFamily="34" charset="77"/>
              </a:rPr>
              <a:t>every</a:t>
            </a:r>
            <a:r>
              <a:rPr lang="nb-NO" sz="4000" dirty="0">
                <a:latin typeface="Gill Sans MT" panose="020B0502020104020203" pitchFamily="34" charset="77"/>
              </a:rPr>
              <a:t> </a:t>
            </a:r>
            <a:r>
              <a:rPr lang="nb-NO" sz="4000" dirty="0" err="1">
                <a:latin typeface="Gill Sans MT" panose="020B0502020104020203" pitchFamily="34" charset="77"/>
              </a:rPr>
              <a:t>outreach</a:t>
            </a:r>
            <a:r>
              <a:rPr lang="nb-NO" sz="4000" dirty="0">
                <a:latin typeface="Gill Sans MT" panose="020B0502020104020203" pitchFamily="34" charset="77"/>
              </a:rPr>
              <a:t>, </a:t>
            </a:r>
            <a:r>
              <a:rPr lang="nb-NO" sz="4000" dirty="0" err="1">
                <a:latin typeface="Gill Sans MT" panose="020B0502020104020203" pitchFamily="34" charset="77"/>
              </a:rPr>
              <a:t>interaction</a:t>
            </a:r>
            <a:r>
              <a:rPr lang="nb-NO" sz="4000" dirty="0">
                <a:latin typeface="Gill Sans MT" panose="020B0502020104020203" pitchFamily="34" charset="77"/>
              </a:rPr>
              <a:t>, and </a:t>
            </a:r>
            <a:r>
              <a:rPr lang="nb-NO" sz="4000" dirty="0" err="1">
                <a:latin typeface="Gill Sans MT" panose="020B0502020104020203" pitchFamily="34" charset="77"/>
              </a:rPr>
              <a:t>inbound</a:t>
            </a:r>
            <a:r>
              <a:rPr lang="nb-NO" sz="4000" dirty="0">
                <a:latin typeface="Gill Sans MT" panose="020B0502020104020203" pitchFamily="34" charset="77"/>
              </a:rPr>
              <a:t> </a:t>
            </a:r>
            <a:r>
              <a:rPr lang="nb-NO" sz="4000" dirty="0" err="1">
                <a:latin typeface="Gill Sans MT" panose="020B0502020104020203" pitchFamily="34" charset="77"/>
              </a:rPr>
              <a:t>customer</a:t>
            </a:r>
            <a:r>
              <a:rPr lang="nb-NO" sz="4000" dirty="0">
                <a:latin typeface="Gill Sans MT" panose="020B0502020104020203" pitchFamily="34" charset="77"/>
              </a:rPr>
              <a:t> </a:t>
            </a:r>
            <a:r>
              <a:rPr lang="nb-NO" sz="4000" dirty="0" err="1">
                <a:latin typeface="Gill Sans MT" panose="020B0502020104020203" pitchFamily="34" charset="77"/>
              </a:rPr>
              <a:t>engagement</a:t>
            </a:r>
            <a:r>
              <a:rPr lang="nb-NO" sz="4000" dirty="0">
                <a:latin typeface="Gill Sans MT" panose="020B0502020104020203" pitchFamily="34" charset="77"/>
              </a:rPr>
              <a:t> </a:t>
            </a:r>
            <a:r>
              <a:rPr lang="nb-NO" sz="4000" dirty="0" err="1">
                <a:latin typeface="Gill Sans MT" panose="020B0502020104020203" pitchFamily="34" charset="77"/>
              </a:rPr>
              <a:t>should</a:t>
            </a:r>
            <a:r>
              <a:rPr lang="nb-NO" sz="4000" dirty="0">
                <a:latin typeface="Gill Sans MT" panose="020B0502020104020203" pitchFamily="34" charset="77"/>
              </a:rPr>
              <a:t> be to</a:t>
            </a:r>
            <a:r>
              <a:rPr lang="mr-IN" sz="4000" dirty="0">
                <a:latin typeface="Gill Sans MT" panose="020B0502020104020203" pitchFamily="34" charset="77"/>
              </a:rPr>
              <a:t>…</a:t>
            </a:r>
            <a:endParaRPr lang="nb-NO" sz="4000" dirty="0">
              <a:latin typeface="Gill Sans MT" panose="020B0502020104020203" pitchFamily="34" charset="77"/>
            </a:endParaRPr>
          </a:p>
        </p:txBody>
      </p:sp>
      <p:sp>
        <p:nvSpPr>
          <p:cNvPr id="4" name="TextBox 3">
            <a:extLst>
              <a:ext uri="{FF2B5EF4-FFF2-40B4-BE49-F238E27FC236}">
                <a16:creationId xmlns:a16="http://schemas.microsoft.com/office/drawing/2014/main" id="{F55F4489-CDEB-664E-8CE7-C24A628BDD6D}"/>
              </a:ext>
            </a:extLst>
          </p:cNvPr>
          <p:cNvSpPr txBox="1"/>
          <p:nvPr/>
        </p:nvSpPr>
        <p:spPr>
          <a:xfrm>
            <a:off x="2307503" y="3970843"/>
            <a:ext cx="7576993" cy="707886"/>
          </a:xfrm>
          <a:prstGeom prst="rect">
            <a:avLst/>
          </a:prstGeom>
          <a:noFill/>
        </p:spPr>
        <p:txBody>
          <a:bodyPr wrap="square" rtlCol="0">
            <a:spAutoFit/>
          </a:bodyPr>
          <a:lstStyle/>
          <a:p>
            <a:pPr algn="ctr"/>
            <a:r>
              <a:rPr lang="nb-NO" sz="4000" b="1" dirty="0" err="1">
                <a:latin typeface="Gill Sans MT" panose="020B0502020104020203" pitchFamily="34" charset="77"/>
              </a:rPr>
              <a:t>Gain</a:t>
            </a:r>
            <a:r>
              <a:rPr lang="nb-NO" sz="4000" b="1" dirty="0">
                <a:latin typeface="Gill Sans MT" panose="020B0502020104020203" pitchFamily="34" charset="77"/>
              </a:rPr>
              <a:t> </a:t>
            </a:r>
            <a:r>
              <a:rPr lang="nb-NO" sz="4000" b="1" dirty="0" err="1">
                <a:latin typeface="Gill Sans MT" panose="020B0502020104020203" pitchFamily="34" charset="77"/>
              </a:rPr>
              <a:t>Social</a:t>
            </a:r>
            <a:r>
              <a:rPr lang="nb-NO" sz="4000" b="1" dirty="0">
                <a:latin typeface="Gill Sans MT" panose="020B0502020104020203" pitchFamily="34" charset="77"/>
              </a:rPr>
              <a:t> Trust. </a:t>
            </a:r>
          </a:p>
        </p:txBody>
      </p:sp>
    </p:spTree>
    <p:extLst>
      <p:ext uri="{BB962C8B-B14F-4D97-AF65-F5344CB8AC3E}">
        <p14:creationId xmlns:p14="http://schemas.microsoft.com/office/powerpoint/2010/main" val="1398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D7BBD2B-B817-A145-B180-3566AEAED8BB}"/>
              </a:ext>
            </a:extLst>
          </p:cNvPr>
          <p:cNvSpPr txBox="1"/>
          <p:nvPr/>
        </p:nvSpPr>
        <p:spPr>
          <a:xfrm>
            <a:off x="1414831" y="1476501"/>
            <a:ext cx="9362339" cy="2554545"/>
          </a:xfrm>
          <a:prstGeom prst="rect">
            <a:avLst/>
          </a:prstGeom>
          <a:noFill/>
        </p:spPr>
        <p:txBody>
          <a:bodyPr wrap="square" rtlCol="0">
            <a:spAutoFit/>
          </a:bodyPr>
          <a:lstStyle/>
          <a:p>
            <a:pPr algn="ctr"/>
            <a:r>
              <a:rPr lang="nb-NO" sz="4000" dirty="0" err="1">
                <a:latin typeface="Gill Sans MT" panose="020B0502020104020203" pitchFamily="34" charset="77"/>
              </a:rPr>
              <a:t>Always</a:t>
            </a:r>
            <a:r>
              <a:rPr lang="nb-NO" sz="4000" dirty="0">
                <a:latin typeface="Gill Sans MT" panose="020B0502020104020203" pitchFamily="34" charset="77"/>
              </a:rPr>
              <a:t> </a:t>
            </a:r>
            <a:r>
              <a:rPr lang="nb-NO" sz="4000" dirty="0" err="1">
                <a:latin typeface="Gill Sans MT" panose="020B0502020104020203" pitchFamily="34" charset="77"/>
              </a:rPr>
              <a:t>remember</a:t>
            </a:r>
            <a:r>
              <a:rPr lang="nb-NO" sz="4000" dirty="0">
                <a:latin typeface="Gill Sans MT" panose="020B0502020104020203" pitchFamily="34" charset="77"/>
              </a:rPr>
              <a:t> </a:t>
            </a:r>
            <a:r>
              <a:rPr lang="nb-NO" sz="4000" dirty="0" err="1">
                <a:latin typeface="Gill Sans MT" panose="020B0502020104020203" pitchFamily="34" charset="77"/>
              </a:rPr>
              <a:t>that</a:t>
            </a:r>
            <a:r>
              <a:rPr lang="nb-NO" sz="4000" dirty="0">
                <a:latin typeface="Gill Sans MT" panose="020B0502020104020203" pitchFamily="34" charset="77"/>
              </a:rPr>
              <a:t> </a:t>
            </a:r>
            <a:r>
              <a:rPr lang="nb-NO" sz="4000" b="1" i="1" dirty="0" err="1">
                <a:latin typeface="Gill Sans MT" panose="020B0502020104020203" pitchFamily="34" charset="77"/>
              </a:rPr>
              <a:t>the</a:t>
            </a:r>
            <a:r>
              <a:rPr lang="nb-NO" sz="4000" b="1" i="1" dirty="0">
                <a:latin typeface="Gill Sans MT" panose="020B0502020104020203" pitchFamily="34" charset="77"/>
              </a:rPr>
              <a:t> </a:t>
            </a:r>
            <a:r>
              <a:rPr lang="nb-NO" sz="4000" b="1" i="1" dirty="0" err="1">
                <a:latin typeface="Gill Sans MT" panose="020B0502020104020203" pitchFamily="34" charset="77"/>
              </a:rPr>
              <a:t>only</a:t>
            </a:r>
            <a:r>
              <a:rPr lang="nb-NO" sz="4000" b="1" i="1" dirty="0">
                <a:latin typeface="Gill Sans MT" panose="020B0502020104020203" pitchFamily="34" charset="77"/>
              </a:rPr>
              <a:t> time</a:t>
            </a:r>
          </a:p>
          <a:p>
            <a:pPr algn="ctr"/>
            <a:r>
              <a:rPr lang="nb-NO" sz="4000" b="1" i="1" dirty="0" err="1">
                <a:latin typeface="Gill Sans MT" panose="020B0502020104020203" pitchFamily="34" charset="77"/>
              </a:rPr>
              <a:t>you</a:t>
            </a:r>
            <a:r>
              <a:rPr lang="nb-NO" sz="4000" b="1" i="1" dirty="0">
                <a:latin typeface="Gill Sans MT" panose="020B0502020104020203" pitchFamily="34" charset="77"/>
              </a:rPr>
              <a:t> have 100% </a:t>
            </a:r>
            <a:r>
              <a:rPr lang="nb-NO" sz="4000" b="1" i="1" dirty="0" err="1">
                <a:latin typeface="Gill Sans MT" panose="020B0502020104020203" pitchFamily="34" charset="77"/>
              </a:rPr>
              <a:t>of</a:t>
            </a:r>
            <a:r>
              <a:rPr lang="nb-NO" sz="4000" b="1" i="1" dirty="0">
                <a:latin typeface="Gill Sans MT" panose="020B0502020104020203" pitchFamily="34" charset="77"/>
              </a:rPr>
              <a:t> </a:t>
            </a:r>
            <a:r>
              <a:rPr lang="nb-NO" sz="4000" b="1" i="1" dirty="0" err="1">
                <a:latin typeface="Gill Sans MT" panose="020B0502020104020203" pitchFamily="34" charset="77"/>
              </a:rPr>
              <a:t>your</a:t>
            </a:r>
            <a:r>
              <a:rPr lang="nb-NO" sz="4000" b="1" i="1" dirty="0">
                <a:latin typeface="Gill Sans MT" panose="020B0502020104020203" pitchFamily="34" charset="77"/>
              </a:rPr>
              <a:t> </a:t>
            </a:r>
            <a:r>
              <a:rPr lang="nb-NO" sz="4000" b="1" i="1" dirty="0" err="1">
                <a:latin typeface="Gill Sans MT" panose="020B0502020104020203" pitchFamily="34" charset="77"/>
              </a:rPr>
              <a:t>customer’s</a:t>
            </a:r>
            <a:r>
              <a:rPr lang="nb-NO" sz="4000" b="1" i="1" dirty="0">
                <a:latin typeface="Gill Sans MT" panose="020B0502020104020203" pitchFamily="34" charset="77"/>
              </a:rPr>
              <a:t> </a:t>
            </a:r>
            <a:r>
              <a:rPr lang="nb-NO" sz="4000" b="1" i="1" dirty="0" err="1">
                <a:latin typeface="Gill Sans MT" panose="020B0502020104020203" pitchFamily="34" charset="77"/>
              </a:rPr>
              <a:t>attention</a:t>
            </a:r>
            <a:r>
              <a:rPr lang="nb-NO" sz="4000" b="1" i="1" dirty="0">
                <a:latin typeface="Gill Sans MT" panose="020B0502020104020203" pitchFamily="34" charset="77"/>
              </a:rPr>
              <a:t> is </a:t>
            </a:r>
            <a:r>
              <a:rPr lang="nb-NO" sz="4000" b="1" i="1" dirty="0" err="1">
                <a:latin typeface="Gill Sans MT" panose="020B0502020104020203" pitchFamily="34" charset="77"/>
              </a:rPr>
              <a:t>when</a:t>
            </a:r>
            <a:r>
              <a:rPr lang="nb-NO" sz="4000" b="1" i="1" dirty="0">
                <a:latin typeface="Gill Sans MT" panose="020B0502020104020203" pitchFamily="34" charset="77"/>
              </a:rPr>
              <a:t> </a:t>
            </a:r>
            <a:r>
              <a:rPr lang="nb-NO" sz="4000" b="1" i="1" dirty="0" err="1">
                <a:latin typeface="Gill Sans MT" panose="020B0502020104020203" pitchFamily="34" charset="77"/>
              </a:rPr>
              <a:t>they</a:t>
            </a:r>
            <a:r>
              <a:rPr lang="nb-NO" sz="4000" b="1" i="1" dirty="0">
                <a:latin typeface="Gill Sans MT" panose="020B0502020104020203" pitchFamily="34" charset="77"/>
              </a:rPr>
              <a:t> </a:t>
            </a:r>
            <a:r>
              <a:rPr lang="nb-NO" sz="4000" b="1" i="1" dirty="0" err="1">
                <a:latin typeface="Gill Sans MT" panose="020B0502020104020203" pitchFamily="34" charset="77"/>
              </a:rPr>
              <a:t>are</a:t>
            </a:r>
            <a:r>
              <a:rPr lang="nb-NO" sz="4000" b="1" i="1" dirty="0">
                <a:latin typeface="Gill Sans MT" panose="020B0502020104020203" pitchFamily="34" charset="77"/>
              </a:rPr>
              <a:t> </a:t>
            </a:r>
            <a:r>
              <a:rPr lang="nb-NO" sz="4000" b="1" i="1" dirty="0" err="1">
                <a:latin typeface="Gill Sans MT" panose="020B0502020104020203" pitchFamily="34" charset="77"/>
              </a:rPr>
              <a:t>looking</a:t>
            </a:r>
            <a:endParaRPr lang="nb-NO" sz="4000" b="1" i="1" dirty="0">
              <a:latin typeface="Gill Sans MT" panose="020B0502020104020203" pitchFamily="34" charset="77"/>
            </a:endParaRPr>
          </a:p>
          <a:p>
            <a:pPr algn="ctr"/>
            <a:r>
              <a:rPr lang="nb-NO" sz="4000" b="1" i="1" dirty="0">
                <a:latin typeface="Gill Sans MT" panose="020B0502020104020203" pitchFamily="34" charset="77"/>
              </a:rPr>
              <a:t>for </a:t>
            </a:r>
            <a:r>
              <a:rPr lang="nb-NO" sz="4000" b="1" i="1" dirty="0" err="1">
                <a:latin typeface="Gill Sans MT" panose="020B0502020104020203" pitchFamily="34" charset="77"/>
              </a:rPr>
              <a:t>Customer</a:t>
            </a:r>
            <a:r>
              <a:rPr lang="nb-NO" sz="4000" b="1" i="1" dirty="0">
                <a:latin typeface="Gill Sans MT" panose="020B0502020104020203" pitchFamily="34" charset="77"/>
              </a:rPr>
              <a:t> Service</a:t>
            </a:r>
            <a:r>
              <a:rPr lang="nb-NO" sz="4000" dirty="0">
                <a:latin typeface="Gill Sans MT" panose="020B0502020104020203" pitchFamily="34" charset="77"/>
              </a:rPr>
              <a:t>…</a:t>
            </a:r>
          </a:p>
        </p:txBody>
      </p:sp>
      <p:sp>
        <p:nvSpPr>
          <p:cNvPr id="4" name="TextBox 3">
            <a:extLst>
              <a:ext uri="{FF2B5EF4-FFF2-40B4-BE49-F238E27FC236}">
                <a16:creationId xmlns:a16="http://schemas.microsoft.com/office/drawing/2014/main" id="{FE1E3479-57B8-9E43-AFC5-63EFC05A889D}"/>
              </a:ext>
            </a:extLst>
          </p:cNvPr>
          <p:cNvSpPr txBox="1"/>
          <p:nvPr/>
        </p:nvSpPr>
        <p:spPr>
          <a:xfrm>
            <a:off x="1414831" y="4513325"/>
            <a:ext cx="9362339" cy="707886"/>
          </a:xfrm>
          <a:prstGeom prst="rect">
            <a:avLst/>
          </a:prstGeom>
          <a:noFill/>
        </p:spPr>
        <p:txBody>
          <a:bodyPr wrap="square" rtlCol="0">
            <a:spAutoFit/>
          </a:bodyPr>
          <a:lstStyle/>
          <a:p>
            <a:pPr algn="ctr">
              <a:defRPr/>
            </a:pPr>
            <a:r>
              <a:rPr lang="nb-NO" sz="4000" dirty="0">
                <a:latin typeface="Gill Sans MT" panose="020B0502020104020203" pitchFamily="34" charset="77"/>
              </a:rPr>
              <a:t>DO NOT MISS THAT OPPORTUNITY!</a:t>
            </a:r>
          </a:p>
        </p:txBody>
      </p:sp>
    </p:spTree>
    <p:extLst>
      <p:ext uri="{BB962C8B-B14F-4D97-AF65-F5344CB8AC3E}">
        <p14:creationId xmlns:p14="http://schemas.microsoft.com/office/powerpoint/2010/main" val="374174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A52B6-D3EE-DE4A-8185-E9307A8279B1}"/>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2EC05E8-A8A8-FE4E-8E9E-C42CE459AA65}"/>
              </a:ext>
            </a:extLst>
          </p:cNvPr>
          <p:cNvPicPr>
            <a:picLocks noChangeAspect="1"/>
          </p:cNvPicPr>
          <p:nvPr/>
        </p:nvPicPr>
        <p:blipFill>
          <a:blip r:embed="rId4"/>
          <a:stretch>
            <a:fillRect/>
          </a:stretch>
        </p:blipFill>
        <p:spPr>
          <a:xfrm>
            <a:off x="3786264" y="1119264"/>
            <a:ext cx="4619471" cy="4619471"/>
          </a:xfrm>
          <a:prstGeom prst="rect">
            <a:avLst/>
          </a:prstGeom>
        </p:spPr>
      </p:pic>
    </p:spTree>
    <p:extLst>
      <p:ext uri="{BB962C8B-B14F-4D97-AF65-F5344CB8AC3E}">
        <p14:creationId xmlns:p14="http://schemas.microsoft.com/office/powerpoint/2010/main" val="96429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 Placeholder 1">
            <a:extLst>
              <a:ext uri="{FF2B5EF4-FFF2-40B4-BE49-F238E27FC236}">
                <a16:creationId xmlns:a16="http://schemas.microsoft.com/office/drawing/2014/main" id="{3D67E50F-BDF6-4244-8169-E71AFB692957}"/>
              </a:ext>
            </a:extLst>
          </p:cNvPr>
          <p:cNvSpPr txBox="1">
            <a:spLocks/>
          </p:cNvSpPr>
          <p:nvPr/>
        </p:nvSpPr>
        <p:spPr>
          <a:xfrm>
            <a:off x="2429770" y="2536712"/>
            <a:ext cx="7723220" cy="695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4400">
                <a:solidFill>
                  <a:srgbClr val="000000"/>
                </a:solidFill>
                <a:latin typeface="Gill Sans Light"/>
                <a:ea typeface="Gill Sans Light"/>
                <a:cs typeface="Gill Sans Light"/>
                <a:sym typeface="Gill Sans Light"/>
              </a:defRPr>
            </a:pPr>
            <a:r>
              <a:rPr lang="nb-NO" sz="4000" dirty="0">
                <a:solidFill>
                  <a:srgbClr val="000000"/>
                </a:solidFill>
                <a:latin typeface="Gill Sans MT" panose="020B0502020104020203" pitchFamily="34" charset="77"/>
                <a:ea typeface="Gill Sans Light"/>
                <a:cs typeface="Gill Sans Light"/>
                <a:sym typeface="Gill Sans Light"/>
              </a:rPr>
              <a:t>A “</a:t>
            </a:r>
            <a:r>
              <a:rPr lang="nb-NO" sz="4000" b="1" dirty="0">
                <a:solidFill>
                  <a:srgbClr val="000000"/>
                </a:solidFill>
                <a:latin typeface="Gill Sans MT" panose="020B0502020104020203" pitchFamily="34" charset="77"/>
                <a:ea typeface="Gill Sans SemiBold"/>
                <a:cs typeface="Gill Sans SemiBold"/>
                <a:sym typeface="Gill Sans SemiBold"/>
              </a:rPr>
              <a:t>Brand</a:t>
            </a:r>
            <a:r>
              <a:rPr lang="nb-NO" sz="4000" dirty="0">
                <a:solidFill>
                  <a:srgbClr val="000000"/>
                </a:solidFill>
                <a:latin typeface="Gill Sans MT" panose="020B0502020104020203" pitchFamily="34" charset="77"/>
                <a:ea typeface="Gill Sans Light"/>
                <a:cs typeface="Gill Sans Light"/>
                <a:sym typeface="Gill Sans Light"/>
              </a:rPr>
              <a:t>” is </a:t>
            </a:r>
            <a:r>
              <a:rPr lang="nb-NO" sz="4000" dirty="0" err="1">
                <a:solidFill>
                  <a:srgbClr val="000000"/>
                </a:solidFill>
                <a:latin typeface="Gill Sans MT" panose="020B0502020104020203" pitchFamily="34" charset="77"/>
                <a:ea typeface="Gill Sans Light"/>
                <a:cs typeface="Gill Sans Light"/>
                <a:sym typeface="Gill Sans Light"/>
              </a:rPr>
              <a:t>what</a:t>
            </a:r>
            <a:r>
              <a:rPr lang="nb-NO" sz="4000" dirty="0">
                <a:solidFill>
                  <a:srgbClr val="000000"/>
                </a:solidFill>
                <a:latin typeface="Gill Sans MT" panose="020B0502020104020203" pitchFamily="34" charset="77"/>
                <a:ea typeface="Gill Sans Light"/>
                <a:cs typeface="Gill Sans Light"/>
                <a:sym typeface="Gill Sans Light"/>
              </a:rPr>
              <a:t> a business </a:t>
            </a:r>
            <a:r>
              <a:rPr lang="nb-NO" sz="4000" dirty="0" err="1">
                <a:solidFill>
                  <a:srgbClr val="000000"/>
                </a:solidFill>
                <a:latin typeface="Gill Sans MT" panose="020B0502020104020203" pitchFamily="34" charset="77"/>
                <a:ea typeface="Gill Sans Light"/>
                <a:cs typeface="Gill Sans Light"/>
                <a:sym typeface="Gill Sans Light"/>
              </a:rPr>
              <a:t>does</a:t>
            </a:r>
            <a:endParaRPr lang="nb-NO" sz="4000" dirty="0">
              <a:latin typeface="Gill Sans MT" panose="020B0502020104020203" pitchFamily="34" charset="77"/>
            </a:endParaRPr>
          </a:p>
        </p:txBody>
      </p:sp>
      <p:sp>
        <p:nvSpPr>
          <p:cNvPr id="4" name="Text Placeholder 1">
            <a:extLst>
              <a:ext uri="{FF2B5EF4-FFF2-40B4-BE49-F238E27FC236}">
                <a16:creationId xmlns:a16="http://schemas.microsoft.com/office/drawing/2014/main" id="{6709043A-9679-2549-8319-D951901D37E3}"/>
              </a:ext>
            </a:extLst>
          </p:cNvPr>
          <p:cNvSpPr txBox="1">
            <a:spLocks/>
          </p:cNvSpPr>
          <p:nvPr/>
        </p:nvSpPr>
        <p:spPr>
          <a:xfrm>
            <a:off x="2264233" y="3059994"/>
            <a:ext cx="8054297" cy="1777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4400">
                <a:solidFill>
                  <a:srgbClr val="000000"/>
                </a:solidFill>
                <a:latin typeface="Gill Sans Light"/>
                <a:ea typeface="Gill Sans Light"/>
                <a:cs typeface="Gill Sans Light"/>
                <a:sym typeface="Gill Sans Light"/>
              </a:defRPr>
            </a:pPr>
            <a:r>
              <a:rPr lang="nb-NO" sz="4000" dirty="0">
                <a:latin typeface="Gill Sans MT" panose="020B0502020104020203" pitchFamily="34" charset="77"/>
              </a:rPr>
              <a:t>and a “</a:t>
            </a:r>
            <a:r>
              <a:rPr lang="nb-NO" sz="4000" b="1" dirty="0" err="1">
                <a:latin typeface="Gill Sans MT" panose="020B0502020104020203" pitchFamily="34" charset="77"/>
                <a:ea typeface="Gill Sans SemiBold"/>
                <a:cs typeface="Gill Sans SemiBold"/>
                <a:sym typeface="Gill Sans SemiBold"/>
              </a:rPr>
              <a:t>Reputation</a:t>
            </a:r>
            <a:r>
              <a:rPr lang="nb-NO" sz="4000" dirty="0">
                <a:latin typeface="Gill Sans MT" panose="020B0502020104020203" pitchFamily="34" charset="77"/>
              </a:rPr>
              <a:t>” is </a:t>
            </a:r>
            <a:r>
              <a:rPr lang="nb-NO" sz="4000" dirty="0" err="1">
                <a:latin typeface="Gill Sans MT" panose="020B0502020104020203" pitchFamily="34" charset="77"/>
              </a:rPr>
              <a:t>what</a:t>
            </a:r>
            <a:r>
              <a:rPr lang="nb-NO" sz="4000" dirty="0">
                <a:latin typeface="Gill Sans MT" panose="020B0502020104020203" pitchFamily="34" charset="77"/>
              </a:rPr>
              <a:t> </a:t>
            </a:r>
            <a:r>
              <a:rPr lang="nb-NO" sz="4000" dirty="0" err="1">
                <a:latin typeface="Gill Sans MT" panose="020B0502020104020203" pitchFamily="34" charset="77"/>
              </a:rPr>
              <a:t>people</a:t>
            </a:r>
            <a:r>
              <a:rPr lang="nb-NO" sz="4000" dirty="0">
                <a:latin typeface="Gill Sans MT" panose="020B0502020104020203" pitchFamily="34" charset="77"/>
              </a:rPr>
              <a:t> </a:t>
            </a:r>
            <a:r>
              <a:rPr lang="nb-NO" sz="4000" dirty="0" err="1">
                <a:latin typeface="Gill Sans MT" panose="020B0502020104020203" pitchFamily="34" charset="77"/>
              </a:rPr>
              <a:t>remember</a:t>
            </a:r>
            <a:r>
              <a:rPr lang="nb-NO" sz="4000" dirty="0">
                <a:latin typeface="Gill Sans MT" panose="020B0502020104020203" pitchFamily="34" charset="77"/>
              </a:rPr>
              <a:t> and </a:t>
            </a:r>
            <a:r>
              <a:rPr lang="nb-NO" sz="4000" dirty="0" err="1">
                <a:latin typeface="Gill Sans MT" panose="020B0502020104020203" pitchFamily="34" charset="77"/>
              </a:rPr>
              <a:t>share</a:t>
            </a:r>
            <a:r>
              <a:rPr lang="nb-NO" sz="4000" dirty="0">
                <a:latin typeface="Gill Sans MT" panose="020B0502020104020203" pitchFamily="34" charset="77"/>
              </a:rPr>
              <a:t>.</a:t>
            </a:r>
          </a:p>
        </p:txBody>
      </p:sp>
    </p:spTree>
    <p:extLst>
      <p:ext uri="{BB962C8B-B14F-4D97-AF65-F5344CB8AC3E}">
        <p14:creationId xmlns:p14="http://schemas.microsoft.com/office/powerpoint/2010/main" val="36476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3C19E-B380-E043-810F-58439CB5074F}"/>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 Placeholder 1">
            <a:extLst>
              <a:ext uri="{FF2B5EF4-FFF2-40B4-BE49-F238E27FC236}">
                <a16:creationId xmlns:a16="http://schemas.microsoft.com/office/drawing/2014/main" id="{3D67E50F-BDF6-4244-8169-E71AFB692957}"/>
              </a:ext>
            </a:extLst>
          </p:cNvPr>
          <p:cNvSpPr txBox="1">
            <a:spLocks/>
          </p:cNvSpPr>
          <p:nvPr/>
        </p:nvSpPr>
        <p:spPr>
          <a:xfrm>
            <a:off x="2221009" y="2057328"/>
            <a:ext cx="8059948" cy="539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4400">
                <a:solidFill>
                  <a:srgbClr val="000000"/>
                </a:solidFill>
                <a:latin typeface="Gill Sans Light"/>
                <a:ea typeface="Gill Sans Light"/>
                <a:cs typeface="Gill Sans Light"/>
                <a:sym typeface="Gill Sans Light"/>
              </a:defRPr>
            </a:pPr>
            <a:r>
              <a:rPr lang="nb-NO" sz="4000" dirty="0">
                <a:solidFill>
                  <a:srgbClr val="000000"/>
                </a:solidFill>
                <a:latin typeface="Gill Sans MT" panose="020B0502020104020203" pitchFamily="34" charset="77"/>
                <a:ea typeface="Gill Sans Light"/>
                <a:cs typeface="Gill Sans Light"/>
                <a:sym typeface="Gill Sans Light"/>
              </a:rPr>
              <a:t>Think </a:t>
            </a:r>
            <a:r>
              <a:rPr lang="nb-NO" sz="4000" b="1" dirty="0">
                <a:solidFill>
                  <a:srgbClr val="000000"/>
                </a:solidFill>
                <a:latin typeface="Gill Sans MT" panose="020B0502020104020203" pitchFamily="34" charset="77"/>
                <a:ea typeface="Gill Sans Light"/>
                <a:cs typeface="Gill Sans Light"/>
                <a:sym typeface="Gill Sans Light"/>
              </a:rPr>
              <a:t>REPUTATION</a:t>
            </a:r>
            <a:r>
              <a:rPr lang="nb-NO" sz="4000" dirty="0">
                <a:solidFill>
                  <a:srgbClr val="000000"/>
                </a:solidFill>
                <a:latin typeface="Gill Sans MT" panose="020B0502020104020203" pitchFamily="34" charset="77"/>
                <a:ea typeface="Gill Sans Light"/>
                <a:cs typeface="Gill Sans Light"/>
                <a:sym typeface="Gill Sans Light"/>
              </a:rPr>
              <a:t>, not ranking... </a:t>
            </a:r>
          </a:p>
        </p:txBody>
      </p:sp>
      <p:sp>
        <p:nvSpPr>
          <p:cNvPr id="4" name="Text Placeholder 1">
            <a:extLst>
              <a:ext uri="{FF2B5EF4-FFF2-40B4-BE49-F238E27FC236}">
                <a16:creationId xmlns:a16="http://schemas.microsoft.com/office/drawing/2014/main" id="{F1FAFFA4-8520-D346-A5D6-693351F6A801}"/>
              </a:ext>
            </a:extLst>
          </p:cNvPr>
          <p:cNvSpPr txBox="1">
            <a:spLocks/>
          </p:cNvSpPr>
          <p:nvPr/>
        </p:nvSpPr>
        <p:spPr>
          <a:xfrm>
            <a:off x="2221009" y="3137265"/>
            <a:ext cx="8059948" cy="5397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4400">
                <a:solidFill>
                  <a:srgbClr val="000000"/>
                </a:solidFill>
                <a:latin typeface="Gill Sans Light"/>
                <a:ea typeface="Gill Sans Light"/>
                <a:cs typeface="Gill Sans Light"/>
                <a:sym typeface="Gill Sans Light"/>
              </a:defRPr>
            </a:pPr>
            <a:r>
              <a:rPr lang="nb-NO" sz="4000" b="1" dirty="0">
                <a:solidFill>
                  <a:srgbClr val="000000"/>
                </a:solidFill>
                <a:latin typeface="Gill Sans MT" panose="020B0502020104020203" pitchFamily="34" charset="77"/>
                <a:cs typeface="Gill Sans Light"/>
                <a:sym typeface="Gill Sans Light"/>
              </a:rPr>
              <a:t>CONNECTION</a:t>
            </a:r>
            <a:r>
              <a:rPr lang="nb-NO" sz="4000" dirty="0">
                <a:solidFill>
                  <a:srgbClr val="000000"/>
                </a:solidFill>
                <a:latin typeface="Gill Sans MT" panose="020B0502020104020203" pitchFamily="34" charset="77"/>
                <a:cs typeface="Gill Sans Light"/>
                <a:sym typeface="Gill Sans Light"/>
              </a:rPr>
              <a:t>, not </a:t>
            </a:r>
            <a:r>
              <a:rPr lang="nb-NO" sz="4000" dirty="0" err="1">
                <a:solidFill>
                  <a:srgbClr val="000000"/>
                </a:solidFill>
                <a:latin typeface="Gill Sans MT" panose="020B0502020104020203" pitchFamily="34" charset="77"/>
                <a:cs typeface="Gill Sans Light"/>
                <a:sym typeface="Gill Sans Light"/>
              </a:rPr>
              <a:t>network</a:t>
            </a:r>
            <a:endParaRPr lang="nb-NO" sz="4000" dirty="0">
              <a:solidFill>
                <a:srgbClr val="000000"/>
              </a:solidFill>
              <a:latin typeface="Gill Sans MT" panose="020B0502020104020203" pitchFamily="34" charset="77"/>
              <a:cs typeface="Gill Sans Light"/>
              <a:sym typeface="Gill Sans Light"/>
            </a:endParaRPr>
          </a:p>
        </p:txBody>
      </p:sp>
      <p:sp>
        <p:nvSpPr>
          <p:cNvPr id="6" name="Text Placeholder 1">
            <a:extLst>
              <a:ext uri="{FF2B5EF4-FFF2-40B4-BE49-F238E27FC236}">
                <a16:creationId xmlns:a16="http://schemas.microsoft.com/office/drawing/2014/main" id="{EFF73383-E586-7A4C-B74B-93D4F9DF372E}"/>
              </a:ext>
            </a:extLst>
          </p:cNvPr>
          <p:cNvSpPr txBox="1">
            <a:spLocks/>
          </p:cNvSpPr>
          <p:nvPr/>
        </p:nvSpPr>
        <p:spPr>
          <a:xfrm>
            <a:off x="1875256" y="4217205"/>
            <a:ext cx="8059948" cy="74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4400">
                <a:solidFill>
                  <a:srgbClr val="000000"/>
                </a:solidFill>
                <a:latin typeface="Gill Sans Light"/>
                <a:ea typeface="Gill Sans Light"/>
                <a:cs typeface="Gill Sans Light"/>
                <a:sym typeface="Gill Sans Light"/>
              </a:defRPr>
            </a:pPr>
            <a:r>
              <a:rPr lang="nb-NO" sz="4000" b="1" dirty="0">
                <a:solidFill>
                  <a:srgbClr val="000000"/>
                </a:solidFill>
                <a:latin typeface="Gill Sans MT" panose="020B0502020104020203" pitchFamily="34" charset="77"/>
                <a:cs typeface="Gill Sans Light"/>
                <a:sym typeface="Gill Sans Light"/>
              </a:rPr>
              <a:t>LOYALTY</a:t>
            </a:r>
            <a:r>
              <a:rPr lang="nb-NO" sz="4000" dirty="0">
                <a:solidFill>
                  <a:srgbClr val="000000"/>
                </a:solidFill>
                <a:latin typeface="Gill Sans MT" panose="020B0502020104020203" pitchFamily="34" charset="77"/>
                <a:cs typeface="Gill Sans Light"/>
                <a:sym typeface="Gill Sans Light"/>
              </a:rPr>
              <a:t>, not </a:t>
            </a:r>
            <a:r>
              <a:rPr lang="nb-NO" sz="4000" dirty="0" err="1">
                <a:solidFill>
                  <a:srgbClr val="000000"/>
                </a:solidFill>
                <a:latin typeface="Gill Sans MT" panose="020B0502020104020203" pitchFamily="34" charset="77"/>
                <a:cs typeface="Gill Sans Light"/>
                <a:sym typeface="Gill Sans Light"/>
              </a:rPr>
              <a:t>celebrity</a:t>
            </a:r>
            <a:endParaRPr lang="nb-NO" sz="4000" dirty="0">
              <a:latin typeface="Gill Sans MT" panose="020B0502020104020203" pitchFamily="34" charset="77"/>
            </a:endParaRPr>
          </a:p>
        </p:txBody>
      </p:sp>
    </p:spTree>
    <p:extLst>
      <p:ext uri="{BB962C8B-B14F-4D97-AF65-F5344CB8AC3E}">
        <p14:creationId xmlns:p14="http://schemas.microsoft.com/office/powerpoint/2010/main" val="39132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tema">
  <a:themeElements>
    <a:clrScheme name="Office 2013 – 2022-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59941</TotalTime>
  <Words>1274</Words>
  <Application>Microsoft Macintosh PowerPoint</Application>
  <PresentationFormat>Widescreen</PresentationFormat>
  <Paragraphs>168</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-apple-system</vt:lpstr>
      <vt:lpstr>Arial</vt:lpstr>
      <vt:lpstr>Calibri</vt:lpstr>
      <vt:lpstr>Calibri Light</vt:lpstr>
      <vt:lpstr>Gill Sans MT</vt:lpstr>
      <vt:lpstr>Roboto</vt:lpstr>
      <vt:lpstr>Office 2013 – 2022-tema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 Erlandsson</dc:creator>
  <cp:lastModifiedBy>Ted Rubin</cp:lastModifiedBy>
  <cp:revision>82</cp:revision>
  <dcterms:created xsi:type="dcterms:W3CDTF">2019-11-02T17:59:24Z</dcterms:created>
  <dcterms:modified xsi:type="dcterms:W3CDTF">2024-08-06T20:20:43Z</dcterms:modified>
</cp:coreProperties>
</file>